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86" r:id="rId3"/>
    <p:sldMasterId id="2147483714" r:id="rId4"/>
    <p:sldMasterId id="2147483716" r:id="rId5"/>
  </p:sldMasterIdLst>
  <p:notesMasterIdLst>
    <p:notesMasterId r:id="rId25"/>
  </p:notesMasterIdLst>
  <p:sldIdLst>
    <p:sldId id="256" r:id="rId6"/>
    <p:sldId id="257" r:id="rId7"/>
    <p:sldId id="258" r:id="rId8"/>
    <p:sldId id="259" r:id="rId9"/>
    <p:sldId id="261" r:id="rId10"/>
    <p:sldId id="262" r:id="rId11"/>
    <p:sldId id="263" r:id="rId12"/>
    <p:sldId id="265" r:id="rId13"/>
    <p:sldId id="266" r:id="rId14"/>
    <p:sldId id="270" r:id="rId15"/>
    <p:sldId id="268" r:id="rId16"/>
    <p:sldId id="267" r:id="rId17"/>
    <p:sldId id="272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4E4"/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42"/>
    <p:restoredTop sz="84032"/>
  </p:normalViewPr>
  <p:slideViewPr>
    <p:cSldViewPr snapToGrid="0" snapToObjects="1">
      <p:cViewPr>
        <p:scale>
          <a:sx n="125" d="100"/>
          <a:sy n="125" d="100"/>
        </p:scale>
        <p:origin x="1344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1968B3-9CA7-E04B-8E30-BA754D2B65F6}" type="datetimeFigureOut">
              <a:rPr lang="hr-HR" smtClean="0"/>
              <a:t>09.07.2022.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955956-573A-8A4F-9C36-656D193A4BA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61097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55956-573A-8A4F-9C36-656D193A4BA6}" type="slidenum">
              <a:rPr lang="hr-HR" smtClean="0"/>
              <a:t>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81271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65162-DB27-5448-AE31-DF68A11090FF}" type="slidenum">
              <a:rPr lang="hr-HR" smtClean="0"/>
              <a:t>19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21828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854600" y="1432200"/>
            <a:ext cx="4727600" cy="33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6667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140700" y="4750600"/>
            <a:ext cx="3441600" cy="9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46321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8763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57284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2024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14641" y="1858265"/>
            <a:ext cx="9182400" cy="23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894241" y="3911363"/>
            <a:ext cx="5802800" cy="9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867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13542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1530200" y="4113533"/>
            <a:ext cx="6674000" cy="13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530105" y="309846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530100" y="5371945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326854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1160867" y="1525600"/>
            <a:ext cx="9225600" cy="46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81079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41638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ctrTitle"/>
          </p:nvPr>
        </p:nvSpPr>
        <p:spPr>
          <a:xfrm flipH="1">
            <a:off x="1591372" y="2148200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030623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ctrTitle"/>
          </p:nvPr>
        </p:nvSpPr>
        <p:spPr>
          <a:xfrm>
            <a:off x="2134311" y="1313637"/>
            <a:ext cx="3564800" cy="2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667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667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667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667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667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667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667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667">
                <a:solidFill>
                  <a:srgbClr val="000000"/>
                </a:solidFill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2221100" y="4077900"/>
            <a:ext cx="3478000" cy="2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ctrTitle" idx="2"/>
          </p:nvPr>
        </p:nvSpPr>
        <p:spPr>
          <a:xfrm>
            <a:off x="2619800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355293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ctrTitle"/>
          </p:nvPr>
        </p:nvSpPr>
        <p:spPr>
          <a:xfrm flipH="1">
            <a:off x="927233" y="2019300"/>
            <a:ext cx="4746400" cy="10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ubTitle" idx="1"/>
          </p:nvPr>
        </p:nvSpPr>
        <p:spPr>
          <a:xfrm flipH="1">
            <a:off x="2108033" y="3412267"/>
            <a:ext cx="3565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4177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986998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3000900" y="1335133"/>
            <a:ext cx="8254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3066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2810600" y="3860067"/>
            <a:ext cx="8254800" cy="9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133"/>
            </a:lvl1pPr>
            <a:lvl2pPr marL="1219170" lvl="1" indent="-40639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 algn="ctr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 algn="ctr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 algn="ctr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 algn="ctr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 algn="ctr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 algn="ctr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 algn="ctr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29955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25222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ctrTitle"/>
          </p:nvPr>
        </p:nvSpPr>
        <p:spPr>
          <a:xfrm>
            <a:off x="4514500" y="2798200"/>
            <a:ext cx="31632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ctrTitle" idx="2"/>
          </p:nvPr>
        </p:nvSpPr>
        <p:spPr>
          <a:xfrm>
            <a:off x="520395" y="268871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1"/>
          </p:nvPr>
        </p:nvSpPr>
        <p:spPr>
          <a:xfrm>
            <a:off x="920595" y="773704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3" hasCustomPrompt="1"/>
          </p:nvPr>
        </p:nvSpPr>
        <p:spPr>
          <a:xfrm>
            <a:off x="2824597" y="725931"/>
            <a:ext cx="1476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4" hasCustomPrompt="1"/>
          </p:nvPr>
        </p:nvSpPr>
        <p:spPr>
          <a:xfrm>
            <a:off x="2807208" y="2021077"/>
            <a:ext cx="1476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5" hasCustomPrompt="1"/>
          </p:nvPr>
        </p:nvSpPr>
        <p:spPr>
          <a:xfrm>
            <a:off x="2807208" y="3316224"/>
            <a:ext cx="1476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6" hasCustomPrompt="1"/>
          </p:nvPr>
        </p:nvSpPr>
        <p:spPr>
          <a:xfrm>
            <a:off x="7896011" y="2790184"/>
            <a:ext cx="14296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7" hasCustomPrompt="1"/>
          </p:nvPr>
        </p:nvSpPr>
        <p:spPr>
          <a:xfrm>
            <a:off x="7896011" y="4149781"/>
            <a:ext cx="14296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8" hasCustomPrompt="1"/>
          </p:nvPr>
        </p:nvSpPr>
        <p:spPr>
          <a:xfrm>
            <a:off x="7896011" y="5509377"/>
            <a:ext cx="14296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ctrTitle" idx="9"/>
          </p:nvPr>
        </p:nvSpPr>
        <p:spPr>
          <a:xfrm>
            <a:off x="520395" y="1557139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3"/>
          </p:nvPr>
        </p:nvSpPr>
        <p:spPr>
          <a:xfrm>
            <a:off x="920595" y="2061969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 idx="14"/>
          </p:nvPr>
        </p:nvSpPr>
        <p:spPr>
          <a:xfrm>
            <a:off x="520395" y="2855115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5"/>
          </p:nvPr>
        </p:nvSpPr>
        <p:spPr>
          <a:xfrm>
            <a:off x="920595" y="3359941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 idx="16"/>
          </p:nvPr>
        </p:nvSpPr>
        <p:spPr>
          <a:xfrm>
            <a:off x="9082077" y="2366907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7"/>
          </p:nvPr>
        </p:nvSpPr>
        <p:spPr>
          <a:xfrm>
            <a:off x="9082077" y="2871740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18"/>
          </p:nvPr>
        </p:nvSpPr>
        <p:spPr>
          <a:xfrm>
            <a:off x="9082077" y="3732127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9"/>
          </p:nvPr>
        </p:nvSpPr>
        <p:spPr>
          <a:xfrm>
            <a:off x="9082077" y="4236956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20"/>
          </p:nvPr>
        </p:nvSpPr>
        <p:spPr>
          <a:xfrm>
            <a:off x="9082077" y="5081804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21"/>
          </p:nvPr>
        </p:nvSpPr>
        <p:spPr>
          <a:xfrm>
            <a:off x="9082077" y="5586631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665432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ctrTitle"/>
          </p:nvPr>
        </p:nvSpPr>
        <p:spPr>
          <a:xfrm flipH="1">
            <a:off x="3663705" y="3514233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618905" y="309846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4958105" y="5373975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394657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 flipH="1">
            <a:off x="3672724" y="1796051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627924" y="1380284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4967124" y="365731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184619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ctrTitle"/>
          </p:nvPr>
        </p:nvSpPr>
        <p:spPr>
          <a:xfrm flipH="1">
            <a:off x="1573337" y="1796051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573337" y="1380284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1573337" y="365731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124963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 header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ctrTitle"/>
          </p:nvPr>
        </p:nvSpPr>
        <p:spPr>
          <a:xfrm flipH="1">
            <a:off x="3013772" y="2925073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013772" y="250930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7"/>
          <p:cNvSpPr txBox="1">
            <a:spLocks noGrp="1"/>
          </p:cNvSpPr>
          <p:nvPr>
            <p:ph type="subTitle" idx="1"/>
          </p:nvPr>
        </p:nvSpPr>
        <p:spPr>
          <a:xfrm>
            <a:off x="3013772" y="463473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486371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>
            <a:spLocks noGrp="1"/>
          </p:cNvSpPr>
          <p:nvPr>
            <p:ph type="body" idx="1"/>
          </p:nvPr>
        </p:nvSpPr>
        <p:spPr>
          <a:xfrm>
            <a:off x="963167" y="1930400"/>
            <a:ext cx="4785600" cy="42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867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4" name="Google Shape;84;p19"/>
          <p:cNvSpPr txBox="1">
            <a:spLocks noGrp="1"/>
          </p:cNvSpPr>
          <p:nvPr>
            <p:ph type="body" idx="2"/>
          </p:nvPr>
        </p:nvSpPr>
        <p:spPr>
          <a:xfrm>
            <a:off x="6443200" y="1930400"/>
            <a:ext cx="4785600" cy="42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867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5" name="Google Shape;85;p19"/>
          <p:cNvSpPr txBox="1">
            <a:spLocks noGrp="1"/>
          </p:cNvSpPr>
          <p:nvPr>
            <p:ph type="subTitle" idx="3"/>
          </p:nvPr>
        </p:nvSpPr>
        <p:spPr>
          <a:xfrm>
            <a:off x="965200" y="1270000"/>
            <a:ext cx="10265600" cy="5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136975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>
            <a:spLocks noGrp="1"/>
          </p:cNvSpPr>
          <p:nvPr>
            <p:ph type="ctrTitle"/>
          </p:nvPr>
        </p:nvSpPr>
        <p:spPr>
          <a:xfrm>
            <a:off x="748800" y="3739617"/>
            <a:ext cx="3564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ubTitle" idx="1"/>
          </p:nvPr>
        </p:nvSpPr>
        <p:spPr>
          <a:xfrm>
            <a:off x="1163267" y="4120633"/>
            <a:ext cx="27360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ctrTitle" idx="2"/>
          </p:nvPr>
        </p:nvSpPr>
        <p:spPr>
          <a:xfrm>
            <a:off x="4313600" y="3739617"/>
            <a:ext cx="3564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3"/>
          </p:nvPr>
        </p:nvSpPr>
        <p:spPr>
          <a:xfrm>
            <a:off x="4617200" y="2715667"/>
            <a:ext cx="295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ctrTitle" idx="4"/>
          </p:nvPr>
        </p:nvSpPr>
        <p:spPr>
          <a:xfrm>
            <a:off x="7878400" y="3739617"/>
            <a:ext cx="3564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5"/>
          </p:nvPr>
        </p:nvSpPr>
        <p:spPr>
          <a:xfrm>
            <a:off x="8182000" y="4120633"/>
            <a:ext cx="295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ctrTitle" idx="6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186162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ctrTitle" idx="2"/>
          </p:nvPr>
        </p:nvSpPr>
        <p:spPr>
          <a:xfrm>
            <a:off x="3047680" y="2202723"/>
            <a:ext cx="2390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subTitle" idx="1"/>
          </p:nvPr>
        </p:nvSpPr>
        <p:spPr>
          <a:xfrm>
            <a:off x="3047680" y="2595056"/>
            <a:ext cx="227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ctrTitle" idx="3"/>
          </p:nvPr>
        </p:nvSpPr>
        <p:spPr>
          <a:xfrm>
            <a:off x="3047680" y="4760764"/>
            <a:ext cx="2390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ubTitle" idx="4"/>
          </p:nvPr>
        </p:nvSpPr>
        <p:spPr>
          <a:xfrm>
            <a:off x="3047680" y="5153097"/>
            <a:ext cx="227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ctrTitle" idx="5"/>
          </p:nvPr>
        </p:nvSpPr>
        <p:spPr>
          <a:xfrm>
            <a:off x="6729729" y="2202723"/>
            <a:ext cx="2390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6"/>
          </p:nvPr>
        </p:nvSpPr>
        <p:spPr>
          <a:xfrm>
            <a:off x="6729732" y="2595056"/>
            <a:ext cx="23908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ctrTitle" idx="7"/>
          </p:nvPr>
        </p:nvSpPr>
        <p:spPr>
          <a:xfrm>
            <a:off x="6729729" y="4760764"/>
            <a:ext cx="2390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8"/>
          </p:nvPr>
        </p:nvSpPr>
        <p:spPr>
          <a:xfrm>
            <a:off x="6729732" y="5153097"/>
            <a:ext cx="23908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57238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609600" y="548633"/>
            <a:ext cx="109728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609600" y="1663933"/>
            <a:ext cx="10972800" cy="40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38282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ctrTitle" idx="2"/>
          </p:nvPr>
        </p:nvSpPr>
        <p:spPr>
          <a:xfrm>
            <a:off x="619304" y="2408667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subTitle" idx="1"/>
          </p:nvPr>
        </p:nvSpPr>
        <p:spPr>
          <a:xfrm>
            <a:off x="821504" y="2800999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ctrTitle" idx="3"/>
          </p:nvPr>
        </p:nvSpPr>
        <p:spPr>
          <a:xfrm>
            <a:off x="2769901" y="2408667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4"/>
          </p:nvPr>
        </p:nvSpPr>
        <p:spPr>
          <a:xfrm>
            <a:off x="2972101" y="2800999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ctrTitle" idx="5"/>
          </p:nvPr>
        </p:nvSpPr>
        <p:spPr>
          <a:xfrm>
            <a:off x="4920500" y="2408667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ubTitle" idx="6"/>
          </p:nvPr>
        </p:nvSpPr>
        <p:spPr>
          <a:xfrm>
            <a:off x="5122700" y="2800999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ctrTitle" idx="7"/>
          </p:nvPr>
        </p:nvSpPr>
        <p:spPr>
          <a:xfrm>
            <a:off x="4942823" y="4733149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ubTitle" idx="8"/>
          </p:nvPr>
        </p:nvSpPr>
        <p:spPr>
          <a:xfrm>
            <a:off x="5145029" y="5186935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ctrTitle" idx="9"/>
          </p:nvPr>
        </p:nvSpPr>
        <p:spPr>
          <a:xfrm>
            <a:off x="7124692" y="4733149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3"/>
          </p:nvPr>
        </p:nvSpPr>
        <p:spPr>
          <a:xfrm>
            <a:off x="7333681" y="5186935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ctrTitle" idx="14"/>
          </p:nvPr>
        </p:nvSpPr>
        <p:spPr>
          <a:xfrm>
            <a:off x="9306561" y="4733149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ubTitle" idx="15"/>
          </p:nvPr>
        </p:nvSpPr>
        <p:spPr>
          <a:xfrm>
            <a:off x="9522333" y="5186935"/>
            <a:ext cx="19424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511480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31287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518378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808015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859184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Small 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29" name="Google Shape;129;p27"/>
          <p:cNvSpPr txBox="1">
            <a:spLocks noGrp="1"/>
          </p:cNvSpPr>
          <p:nvPr>
            <p:ph type="title" idx="2" hasCustomPrompt="1"/>
          </p:nvPr>
        </p:nvSpPr>
        <p:spPr>
          <a:xfrm>
            <a:off x="1448868" y="1966833"/>
            <a:ext cx="23936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7"/>
          <p:cNvSpPr txBox="1">
            <a:spLocks noGrp="1"/>
          </p:cNvSpPr>
          <p:nvPr>
            <p:ph type="subTitle" idx="1"/>
          </p:nvPr>
        </p:nvSpPr>
        <p:spPr>
          <a:xfrm flipH="1">
            <a:off x="4642236" y="2221939"/>
            <a:ext cx="4353200" cy="4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3" hasCustomPrompt="1"/>
          </p:nvPr>
        </p:nvSpPr>
        <p:spPr>
          <a:xfrm>
            <a:off x="3064601" y="3300467"/>
            <a:ext cx="23516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7"/>
          <p:cNvSpPr txBox="1">
            <a:spLocks noGrp="1"/>
          </p:cNvSpPr>
          <p:nvPr>
            <p:ph type="subTitle" idx="4"/>
          </p:nvPr>
        </p:nvSpPr>
        <p:spPr>
          <a:xfrm flipH="1">
            <a:off x="6090735" y="3584567"/>
            <a:ext cx="4353200" cy="4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33" name="Google Shape;133;p27"/>
          <p:cNvSpPr txBox="1">
            <a:spLocks noGrp="1"/>
          </p:cNvSpPr>
          <p:nvPr>
            <p:ph type="title" idx="5" hasCustomPrompt="1"/>
          </p:nvPr>
        </p:nvSpPr>
        <p:spPr>
          <a:xfrm>
            <a:off x="4470901" y="4684833"/>
            <a:ext cx="23936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7"/>
          <p:cNvSpPr txBox="1">
            <a:spLocks noGrp="1"/>
          </p:cNvSpPr>
          <p:nvPr>
            <p:ph type="subTitle" idx="6"/>
          </p:nvPr>
        </p:nvSpPr>
        <p:spPr>
          <a:xfrm flipH="1">
            <a:off x="7561987" y="4946588"/>
            <a:ext cx="4353200" cy="4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051692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ctrTitle"/>
          </p:nvPr>
        </p:nvSpPr>
        <p:spPr>
          <a:xfrm flipH="1">
            <a:off x="2632200" y="1548000"/>
            <a:ext cx="6927600" cy="18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37" name="Google Shape;137;p28"/>
          <p:cNvSpPr txBox="1">
            <a:spLocks noGrp="1"/>
          </p:cNvSpPr>
          <p:nvPr>
            <p:ph type="subTitle" idx="1"/>
          </p:nvPr>
        </p:nvSpPr>
        <p:spPr>
          <a:xfrm>
            <a:off x="2870000" y="3326467"/>
            <a:ext cx="64520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138" name="Google Shape;138;p28"/>
          <p:cNvSpPr txBox="1"/>
          <p:nvPr/>
        </p:nvSpPr>
        <p:spPr>
          <a:xfrm>
            <a:off x="834541" y="4963224"/>
            <a:ext cx="5106800" cy="2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333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333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333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333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1200" b="1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867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2338911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98187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139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609600" y="548633"/>
            <a:ext cx="109728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4613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609600" y="548633"/>
            <a:ext cx="109728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50857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7249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32278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GB"/>
              <a:t>Click to edit Master subtitle style</a:t>
            </a:r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593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5539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9600" y="548633"/>
            <a:ext cx="109728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9600" y="1536633"/>
            <a:ext cx="10972800" cy="47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818418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469125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sz="2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180185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1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4" r:id="rId15"/>
    <p:sldLayoutId id="2147483705" r:id="rId16"/>
    <p:sldLayoutId id="2147483706" r:id="rId17"/>
    <p:sldLayoutId id="2147483707" r:id="rId18"/>
    <p:sldLayoutId id="2147483708" r:id="rId19"/>
    <p:sldLayoutId id="2147483709" r:id="rId20"/>
    <p:sldLayoutId id="2147483710" r:id="rId21"/>
    <p:sldLayoutId id="2147483711" r:id="rId22"/>
    <p:sldLayoutId id="2147483712" r:id="rId23"/>
    <p:sldLayoutId id="2147483713" r:id="rId24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9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41" name="Google Shape;141;p29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441494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1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45" name="Google Shape;145;p31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936657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C3169-9D55-BB38-55BB-D7938BBF46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PREDVIĐANJE STAROSTI KORIŠTENJEM NEURONSKIH MREŽA </a:t>
            </a:r>
            <a:endParaRPr lang="hr-HR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F2B578-0357-03F0-D424-FF591C5BB0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94241" y="5014607"/>
            <a:ext cx="5802800" cy="956000"/>
          </a:xfrm>
        </p:spPr>
        <p:txBody>
          <a:bodyPr/>
          <a:lstStyle/>
          <a:p>
            <a:r>
              <a:rPr lang="en-HR" sz="1870" dirty="0">
                <a:solidFill>
                  <a:schemeClr val="bg2"/>
                </a:solidFill>
              </a:rPr>
              <a:t>Završni rad </a:t>
            </a:r>
          </a:p>
          <a:p>
            <a:r>
              <a:rPr lang="en-GB" sz="1870" dirty="0">
                <a:solidFill>
                  <a:schemeClr val="bg2"/>
                </a:solidFill>
              </a:rPr>
              <a:t>Nina Anić</a:t>
            </a:r>
          </a:p>
          <a:p>
            <a:endParaRPr lang="en-HR" sz="1870" dirty="0">
              <a:solidFill>
                <a:schemeClr val="bg2"/>
              </a:solidFill>
            </a:endParaRPr>
          </a:p>
          <a:p>
            <a:r>
              <a:rPr lang="en-HR" sz="1870" dirty="0">
                <a:solidFill>
                  <a:schemeClr val="bg2"/>
                </a:solidFill>
              </a:rPr>
              <a:t>Sveučilište u Zagrebu</a:t>
            </a:r>
          </a:p>
          <a:p>
            <a:r>
              <a:rPr lang="en-HR" sz="1870" dirty="0">
                <a:solidFill>
                  <a:schemeClr val="bg2"/>
                </a:solidFill>
              </a:rPr>
              <a:t>Fakultet elektrotehnike i</a:t>
            </a:r>
            <a:r>
              <a:rPr lang="en-GB" sz="1870" dirty="0">
                <a:solidFill>
                  <a:schemeClr val="bg2"/>
                </a:solidFill>
              </a:rPr>
              <a:t> </a:t>
            </a:r>
            <a:r>
              <a:rPr lang="hr-HR" sz="1870" dirty="0">
                <a:solidFill>
                  <a:schemeClr val="bg2"/>
                </a:solidFill>
              </a:rPr>
              <a:t>računarstva</a:t>
            </a:r>
            <a:r>
              <a:rPr lang="en-GB" sz="1870" dirty="0">
                <a:solidFill>
                  <a:schemeClr val="bg2"/>
                </a:solidFill>
              </a:rPr>
              <a:t> </a:t>
            </a:r>
          </a:p>
          <a:p>
            <a:endParaRPr lang="hr-HR" sz="187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68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D2537E-1AF2-1E53-2399-630F4B99DF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773" y="264000"/>
            <a:ext cx="8859895" cy="1261600"/>
          </a:xfrm>
        </p:spPr>
        <p:txBody>
          <a:bodyPr/>
          <a:lstStyle/>
          <a:p>
            <a:pPr algn="l"/>
            <a:r>
              <a:rPr lang="hr-HR" sz="4800" dirty="0"/>
              <a:t>Prikupljanje i obrada podataka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26D83B-AA43-54B2-C512-93E76951706F}"/>
              </a:ext>
            </a:extLst>
          </p:cNvPr>
          <p:cNvSpPr txBox="1"/>
          <p:nvPr/>
        </p:nvSpPr>
        <p:spPr>
          <a:xfrm>
            <a:off x="377687" y="1242392"/>
            <a:ext cx="9481930" cy="3570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5300" lvl="0" indent="-342900">
              <a:buClr>
                <a:srgbClr val="434343"/>
              </a:buClr>
              <a:buSzPts val="1200"/>
              <a:buFont typeface="Arial" panose="020B0604020202020204" pitchFamily="34" charset="0"/>
              <a:buChar char="•"/>
            </a:pPr>
            <a:r>
              <a:rPr lang="hr-HR" sz="1867" dirty="0">
                <a:solidFill>
                  <a:srgbClr val="434343"/>
                </a:solidFill>
                <a:latin typeface="Roboto Condensed Light"/>
                <a:ea typeface="Roboto Condensed Light"/>
                <a:sym typeface="Roboto Condensed Light"/>
              </a:rPr>
              <a:t>Javno dostupan set podataka UTKFace</a:t>
            </a:r>
            <a:r>
              <a:rPr lang="hr-HR" sz="1867" baseline="30000" dirty="0">
                <a:solidFill>
                  <a:srgbClr val="434343"/>
                </a:solidFill>
                <a:latin typeface="Roboto Condensed Light"/>
                <a:ea typeface="Roboto Condensed Light"/>
                <a:sym typeface="Roboto Condensed Light"/>
              </a:rPr>
              <a:t>2</a:t>
            </a:r>
          </a:p>
          <a:p>
            <a:pPr marL="914400" lvl="1" indent="-304800">
              <a:buClr>
                <a:srgbClr val="434343"/>
              </a:buClr>
              <a:buSzPts val="1200"/>
              <a:buFont typeface="Arial" panose="020B0604020202020204" pitchFamily="34" charset="0"/>
              <a:buChar char="•"/>
            </a:pPr>
            <a:r>
              <a:rPr lang="hr-HR" dirty="0">
                <a:solidFill>
                  <a:srgbClr val="434343"/>
                </a:solidFill>
                <a:latin typeface="Roboto Condensed Light"/>
                <a:ea typeface="Roboto Condensed Light"/>
                <a:sym typeface="Roboto Condensed Light"/>
              </a:rPr>
              <a:t>Oko 23,000 slika</a:t>
            </a:r>
          </a:p>
          <a:p>
            <a:pPr marL="914400" lvl="1" indent="-304800">
              <a:buClr>
                <a:srgbClr val="434343"/>
              </a:buClr>
              <a:buSzPts val="1200"/>
              <a:buFont typeface="Arial" panose="020B0604020202020204" pitchFamily="34" charset="0"/>
              <a:buChar char="•"/>
            </a:pPr>
            <a:r>
              <a:rPr lang="hr-HR" dirty="0">
                <a:solidFill>
                  <a:srgbClr val="434343"/>
                </a:solidFill>
                <a:latin typeface="Roboto Condensed Light"/>
                <a:ea typeface="Roboto Condensed Light"/>
                <a:sym typeface="Roboto Condensed Light"/>
              </a:rPr>
              <a:t>Različite kvalitete i starosti osoba</a:t>
            </a:r>
          </a:p>
          <a:p>
            <a:pPr marL="914400" lvl="1" indent="-304800">
              <a:buClr>
                <a:srgbClr val="434343"/>
              </a:buClr>
              <a:buSzPts val="1200"/>
              <a:buFont typeface="Arial" panose="020B0604020202020204" pitchFamily="34" charset="0"/>
              <a:buChar char="•"/>
            </a:pPr>
            <a:r>
              <a:rPr lang="hr-HR" dirty="0">
                <a:solidFill>
                  <a:srgbClr val="434343"/>
                </a:solidFill>
                <a:latin typeface="Roboto Condensed Light"/>
                <a:ea typeface="Roboto Condensed Light"/>
                <a:sym typeface="Roboto Condensed Light"/>
              </a:rPr>
              <a:t>Poravnate i izrezane na veličinu 200x200 piksela</a:t>
            </a:r>
          </a:p>
          <a:p>
            <a:pPr marL="609600" lvl="1">
              <a:buClr>
                <a:srgbClr val="434343"/>
              </a:buClr>
              <a:buSzPts val="1200"/>
            </a:pPr>
            <a:endParaRPr lang="hr-HR" sz="1200" dirty="0">
              <a:solidFill>
                <a:srgbClr val="434343"/>
              </a:solidFill>
              <a:latin typeface="Roboto Condensed Light"/>
              <a:ea typeface="Roboto Condensed Light"/>
              <a:sym typeface="Roboto Condensed Light"/>
            </a:endParaRPr>
          </a:p>
          <a:p>
            <a:pPr marL="495300" lvl="0" indent="-342900">
              <a:buClr>
                <a:srgbClr val="434343"/>
              </a:buClr>
              <a:buSzPts val="1200"/>
              <a:buFont typeface="Arial" panose="020B0604020202020204" pitchFamily="34" charset="0"/>
              <a:buChar char="•"/>
            </a:pPr>
            <a:r>
              <a:rPr lang="hr-HR" sz="1867" dirty="0">
                <a:solidFill>
                  <a:srgbClr val="434343"/>
                </a:solidFill>
                <a:latin typeface="Roboto Condensed Light"/>
                <a:ea typeface="Roboto Condensed Light"/>
                <a:sym typeface="Roboto Condensed Light"/>
              </a:rPr>
              <a:t>Obrada podataka:</a:t>
            </a:r>
          </a:p>
          <a:p>
            <a:pPr marL="914400" lvl="1" indent="-304800">
              <a:buClr>
                <a:srgbClr val="434343"/>
              </a:buClr>
              <a:buSzPts val="1200"/>
              <a:buFont typeface="Arial" panose="020B0604020202020204" pitchFamily="34" charset="0"/>
              <a:buChar char="•"/>
            </a:pPr>
            <a:r>
              <a:rPr lang="hr-HR" dirty="0">
                <a:solidFill>
                  <a:srgbClr val="434343"/>
                </a:solidFill>
                <a:latin typeface="Roboto Condensed Light"/>
                <a:ea typeface="Roboto Condensed Light"/>
                <a:sym typeface="Roboto Condensed Light"/>
              </a:rPr>
              <a:t>Podjela u 5 dobnih skupina: 0-25, 25-50, 50-75, 75-100, 100-125</a:t>
            </a:r>
          </a:p>
          <a:p>
            <a:pPr marL="914400" lvl="1" indent="-304800">
              <a:buClr>
                <a:srgbClr val="434343"/>
              </a:buClr>
              <a:buSzPts val="1200"/>
              <a:buFont typeface="Arial" panose="020B0604020202020204" pitchFamily="34" charset="0"/>
              <a:buChar char="•"/>
            </a:pPr>
            <a:r>
              <a:rPr lang="hr-HR" dirty="0">
                <a:solidFill>
                  <a:srgbClr val="434343"/>
                </a:solidFill>
                <a:latin typeface="Roboto Condensed Light"/>
                <a:ea typeface="Roboto Condensed Light"/>
                <a:sym typeface="Roboto Condensed Light"/>
              </a:rPr>
              <a:t>Podjela na skupove za učenje (80%), validaciju (10%) i testiranje (10%)</a:t>
            </a:r>
          </a:p>
          <a:p>
            <a:pPr marL="914400" lvl="1" indent="-304800">
              <a:buClr>
                <a:srgbClr val="434343"/>
              </a:buClr>
              <a:buSzPts val="1200"/>
              <a:buFont typeface="Arial" panose="020B0604020202020204" pitchFamily="34" charset="0"/>
              <a:buChar char="•"/>
            </a:pPr>
            <a:r>
              <a:rPr lang="hr-HR" dirty="0">
                <a:solidFill>
                  <a:srgbClr val="434343"/>
                </a:solidFill>
                <a:latin typeface="Roboto Condensed Light"/>
                <a:ea typeface="Roboto Condensed Light"/>
                <a:sym typeface="Roboto Condensed Light"/>
              </a:rPr>
              <a:t>Normalizacija – mijenja raspon vrijednosti intenziteta piksela </a:t>
            </a:r>
          </a:p>
          <a:p>
            <a:pPr marL="914400" lvl="1" indent="-304800">
              <a:buClr>
                <a:srgbClr val="434343"/>
              </a:buClr>
              <a:buSzPts val="1200"/>
              <a:buFont typeface="Arial" panose="020B0604020202020204" pitchFamily="34" charset="0"/>
              <a:buChar char="•"/>
            </a:pPr>
            <a:r>
              <a:rPr lang="hr-HR" dirty="0">
                <a:solidFill>
                  <a:srgbClr val="434343"/>
                </a:solidFill>
                <a:latin typeface="Roboto Condensed Light"/>
                <a:ea typeface="Roboto Condensed Light"/>
                <a:sym typeface="Roboto Condensed Light"/>
              </a:rPr>
              <a:t>Augmentacija</a:t>
            </a:r>
          </a:p>
          <a:p>
            <a:pPr marL="1371600" lvl="2" indent="-304800">
              <a:buClr>
                <a:srgbClr val="434343"/>
              </a:buClr>
              <a:buSzPts val="1200"/>
              <a:buFont typeface="Arial" panose="020B0604020202020204" pitchFamily="34" charset="0"/>
              <a:buChar char="•"/>
            </a:pPr>
            <a:r>
              <a:rPr lang="hr-HR" sz="1200" dirty="0">
                <a:solidFill>
                  <a:srgbClr val="434343"/>
                </a:solidFill>
                <a:latin typeface="Roboto Condensed Light"/>
                <a:ea typeface="Roboto Condensed Light"/>
                <a:sym typeface="Roboto Condensed Light"/>
              </a:rPr>
              <a:t>Horizontalno zrcaljenje slike </a:t>
            </a:r>
          </a:p>
          <a:p>
            <a:pPr marL="1371600" lvl="2" indent="-304800">
              <a:buClr>
                <a:srgbClr val="434343"/>
              </a:buClr>
              <a:buSzPts val="1200"/>
              <a:buFont typeface="Arial" panose="020B0604020202020204" pitchFamily="34" charset="0"/>
              <a:buChar char="•"/>
            </a:pPr>
            <a:r>
              <a:rPr lang="hr-HR" sz="1200" dirty="0">
                <a:solidFill>
                  <a:srgbClr val="434343"/>
                </a:solidFill>
                <a:latin typeface="Roboto Condensed Light"/>
                <a:ea typeface="Roboto Condensed Light"/>
                <a:sym typeface="Roboto Condensed Light"/>
              </a:rPr>
              <a:t>Variranje svjetline slike </a:t>
            </a:r>
          </a:p>
          <a:p>
            <a:pPr marL="1371600" lvl="2" indent="-304800">
              <a:buClr>
                <a:srgbClr val="434343"/>
              </a:buClr>
              <a:buSzPts val="1200"/>
              <a:buFont typeface="Arial" panose="020B0604020202020204" pitchFamily="34" charset="0"/>
              <a:buChar char="•"/>
            </a:pPr>
            <a:r>
              <a:rPr lang="hr-HR" sz="1200" dirty="0">
                <a:solidFill>
                  <a:srgbClr val="434343"/>
                </a:solidFill>
                <a:latin typeface="Roboto Condensed Light"/>
                <a:ea typeface="Roboto Condensed Light"/>
                <a:sym typeface="Roboto Condensed Light"/>
              </a:rPr>
              <a:t>Variranje kontrasta slike</a:t>
            </a:r>
          </a:p>
          <a:p>
            <a:pPr marL="1371600" lvl="2" indent="-304800">
              <a:buClr>
                <a:srgbClr val="434343"/>
              </a:buClr>
              <a:buSzPts val="1200"/>
              <a:buFont typeface="Arial" panose="020B0604020202020204" pitchFamily="34" charset="0"/>
              <a:buChar char="•"/>
            </a:pPr>
            <a:endParaRPr lang="hr-HR" sz="1200" dirty="0">
              <a:solidFill>
                <a:srgbClr val="434343"/>
              </a:solidFill>
              <a:latin typeface="Roboto Condensed Light"/>
              <a:ea typeface="Roboto Condensed Light"/>
              <a:sym typeface="Roboto Condensed Light"/>
            </a:endParaRPr>
          </a:p>
          <a:p>
            <a:pPr marL="1371600" lvl="2" indent="-304800">
              <a:buClr>
                <a:srgbClr val="434343"/>
              </a:buClr>
              <a:buSzPts val="1200"/>
              <a:buFont typeface="Arial" panose="020B0604020202020204" pitchFamily="34" charset="0"/>
              <a:buChar char="•"/>
            </a:pPr>
            <a:endParaRPr lang="hr-HR" sz="1200" dirty="0">
              <a:solidFill>
                <a:srgbClr val="434343"/>
              </a:solidFill>
              <a:latin typeface="Roboto Condensed Light"/>
              <a:ea typeface="Roboto Condensed Light"/>
              <a:sym typeface="Roboto Condensed Light"/>
            </a:endParaRPr>
          </a:p>
          <a:p>
            <a:pPr marL="914400" lvl="1" indent="-304800">
              <a:buClr>
                <a:srgbClr val="434343"/>
              </a:buClr>
              <a:buSzPts val="1200"/>
              <a:buFont typeface="Arial" panose="020B0604020202020204" pitchFamily="34" charset="0"/>
              <a:buChar char="•"/>
            </a:pPr>
            <a:endParaRPr lang="hr-HR" sz="1867" dirty="0">
              <a:solidFill>
                <a:srgbClr val="434343"/>
              </a:solidFill>
              <a:latin typeface="Roboto Condensed Light"/>
              <a:ea typeface="Roboto Condensed Light"/>
              <a:sym typeface="Roboto Condensed Light"/>
            </a:endParaRP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B6558C6E-17AF-A2D3-E543-64190C610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263" y="2503992"/>
            <a:ext cx="3779512" cy="22818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A1EFCE-EEC5-BF36-FBB0-015E265798C0}"/>
              </a:ext>
            </a:extLst>
          </p:cNvPr>
          <p:cNvSpPr txBox="1"/>
          <p:nvPr/>
        </p:nvSpPr>
        <p:spPr>
          <a:xfrm>
            <a:off x="8056503" y="4880093"/>
            <a:ext cx="3260034" cy="400110"/>
          </a:xfrm>
          <a:prstGeom prst="rect">
            <a:avLst/>
          </a:prstGeom>
          <a:solidFill>
            <a:srgbClr val="E4E4E4"/>
          </a:solidFill>
        </p:spPr>
        <p:txBody>
          <a:bodyPr wrap="square" rtlCol="0">
            <a:spAutoFit/>
          </a:bodyPr>
          <a:lstStyle/>
          <a:p>
            <a:r>
              <a:rPr lang="hr-HR" sz="1000" noProof="1">
                <a:latin typeface="Roboto Light" panose="02000000000000000000" pitchFamily="2" charset="0"/>
                <a:ea typeface="Roboto Light" panose="02000000000000000000" pitchFamily="2" charset="0"/>
              </a:rPr>
              <a:t>https://susanqq.github.io/UTKFace/</a:t>
            </a:r>
          </a:p>
          <a:p>
            <a:endParaRPr lang="hr-HR" sz="1000" noProof="1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797059-4671-4D29-9D4E-A58AA316CD73}"/>
              </a:ext>
            </a:extLst>
          </p:cNvPr>
          <p:cNvSpPr txBox="1"/>
          <p:nvPr/>
        </p:nvSpPr>
        <p:spPr>
          <a:xfrm>
            <a:off x="174773" y="6363167"/>
            <a:ext cx="5585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000" baseline="30000" noProof="1">
                <a:latin typeface="Roboto Light" panose="02000000000000000000" pitchFamily="2" charset="0"/>
                <a:ea typeface="Roboto Light" panose="02000000000000000000" pitchFamily="2" charset="0"/>
              </a:rPr>
              <a:t>2</a:t>
            </a:r>
            <a:r>
              <a:rPr lang="hr-HR" sz="1000" noProof="1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GB" sz="1000" noProof="1">
                <a:latin typeface="Roboto Light" panose="02000000000000000000" pitchFamily="2" charset="0"/>
                <a:ea typeface="Roboto Light" panose="02000000000000000000" pitchFamily="2" charset="0"/>
              </a:rPr>
              <a:t>UTKFace Large Scale Face Dataset. URL: https://susanqq.github.io/UTKFace/</a:t>
            </a:r>
          </a:p>
          <a:p>
            <a:endParaRPr lang="hr-HR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660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99B9835-ADFB-D39F-3797-0AA38CD56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50" y="302006"/>
            <a:ext cx="9309100" cy="2044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50805DC-A316-2C74-D5C4-88DF69371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10" y="3583919"/>
            <a:ext cx="3868128" cy="26578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8F69FBA-2558-EF9D-CDB2-CCB85FD02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220" y="3566446"/>
            <a:ext cx="3723268" cy="26753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6E37583-FE3B-94BA-7FF6-275187C07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0970" y="3583919"/>
            <a:ext cx="4112153" cy="26578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73A970-37B2-88BC-7BD3-AF73A792C6E2}"/>
              </a:ext>
            </a:extLst>
          </p:cNvPr>
          <p:cNvSpPr txBox="1"/>
          <p:nvPr/>
        </p:nvSpPr>
        <p:spPr>
          <a:xfrm>
            <a:off x="2345911" y="2534478"/>
            <a:ext cx="860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>
                <a:latin typeface="Roboto Light" panose="02000000000000000000" pitchFamily="2" charset="0"/>
                <a:ea typeface="Roboto Light" panose="02000000000000000000" pitchFamily="2" charset="0"/>
              </a:rPr>
              <a:t>Prikaz količine slika u svakoj kategoriji i setu nakon podjela dataseta u 5 kategorija i 3 podskupa </a:t>
            </a:r>
          </a:p>
          <a:p>
            <a:endParaRPr lang="hr-HR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372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D2537E-1AF2-1E53-2399-630F4B99DF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773" y="264000"/>
            <a:ext cx="8859895" cy="1261600"/>
          </a:xfrm>
        </p:spPr>
        <p:txBody>
          <a:bodyPr/>
          <a:lstStyle/>
          <a:p>
            <a:pPr algn="l"/>
            <a:r>
              <a:rPr lang="hr-HR" sz="4800" dirty="0"/>
              <a:t>Rezultati </a:t>
            </a:r>
            <a:r>
              <a:rPr lang="hr-HR" sz="4800" dirty="0">
                <a:solidFill>
                  <a:srgbClr val="C00000"/>
                </a:solidFill>
              </a:rPr>
              <a:t>klasifikacijskog</a:t>
            </a:r>
            <a:r>
              <a:rPr lang="hr-HR" sz="4800" dirty="0"/>
              <a:t> modela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26D83B-AA43-54B2-C512-93E76951706F}"/>
              </a:ext>
            </a:extLst>
          </p:cNvPr>
          <p:cNvSpPr txBox="1"/>
          <p:nvPr/>
        </p:nvSpPr>
        <p:spPr>
          <a:xfrm>
            <a:off x="377687" y="1242392"/>
            <a:ext cx="9481930" cy="168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5300" lvl="0" indent="-342900">
              <a:buClr>
                <a:srgbClr val="434343"/>
              </a:buClr>
              <a:buSzPts val="1200"/>
              <a:buFont typeface="Arial" panose="020B0604020202020204" pitchFamily="34" charset="0"/>
              <a:buChar char="•"/>
            </a:pPr>
            <a:r>
              <a:rPr lang="hr-HR" sz="1867" dirty="0">
                <a:solidFill>
                  <a:srgbClr val="434343"/>
                </a:solidFill>
                <a:latin typeface="Roboto Light" panose="02000000000000000000" pitchFamily="2" charset="0"/>
                <a:ea typeface="Roboto Light" panose="02000000000000000000" pitchFamily="2" charset="0"/>
                <a:sym typeface="Roboto Condensed Light"/>
              </a:rPr>
              <a:t>Praćene metrike:</a:t>
            </a:r>
            <a:endParaRPr lang="hr-HR" sz="1867" baseline="30000" dirty="0">
              <a:solidFill>
                <a:srgbClr val="434343"/>
              </a:solidFill>
              <a:latin typeface="Roboto Light" panose="02000000000000000000" pitchFamily="2" charset="0"/>
              <a:ea typeface="Roboto Light" panose="02000000000000000000" pitchFamily="2" charset="0"/>
              <a:sym typeface="Roboto Condensed Light"/>
            </a:endParaRPr>
          </a:p>
          <a:p>
            <a:pPr marL="914400" lvl="1" indent="-304800">
              <a:buClr>
                <a:srgbClr val="434343"/>
              </a:buClr>
              <a:buSzPts val="1200"/>
              <a:buFont typeface="Arial" panose="020B0604020202020204" pitchFamily="34" charset="0"/>
              <a:buChar char="•"/>
            </a:pPr>
            <a:r>
              <a:rPr lang="hr-HR" dirty="0">
                <a:solidFill>
                  <a:schemeClr val="bg2"/>
                </a:solidFill>
                <a:latin typeface="Roboto Light" panose="02000000000000000000" pitchFamily="2" charset="0"/>
                <a:ea typeface="Roboto Light" panose="02000000000000000000" pitchFamily="2" charset="0"/>
                <a:sym typeface="Roboto Condensed Light"/>
              </a:rPr>
              <a:t>Točnost</a:t>
            </a:r>
            <a:r>
              <a:rPr lang="hr-HR" dirty="0">
                <a:solidFill>
                  <a:srgbClr val="434343"/>
                </a:solidFill>
                <a:latin typeface="Roboto Light" panose="02000000000000000000" pitchFamily="2" charset="0"/>
                <a:ea typeface="Roboto Light" panose="02000000000000000000" pitchFamily="2" charset="0"/>
                <a:sym typeface="Roboto Condensed Light"/>
              </a:rPr>
              <a:t> modela (1) – </a:t>
            </a:r>
            <a:r>
              <a:rPr lang="hr-HR" b="1" dirty="0">
                <a:solidFill>
                  <a:srgbClr val="C00000"/>
                </a:solidFill>
                <a:latin typeface="Roboto Light" panose="02000000000000000000" pitchFamily="2" charset="0"/>
                <a:ea typeface="Roboto Light" panose="02000000000000000000" pitchFamily="2" charset="0"/>
                <a:sym typeface="Roboto Condensed Light"/>
              </a:rPr>
              <a:t>Accuracy</a:t>
            </a:r>
            <a:r>
              <a:rPr lang="hr-HR" dirty="0">
                <a:solidFill>
                  <a:srgbClr val="434343"/>
                </a:solidFill>
                <a:latin typeface="Roboto Light" panose="02000000000000000000" pitchFamily="2" charset="0"/>
                <a:ea typeface="Roboto Light" panose="02000000000000000000" pitchFamily="2" charset="0"/>
                <a:sym typeface="Roboto Condensed Light"/>
              </a:rPr>
              <a:t> </a:t>
            </a:r>
          </a:p>
          <a:p>
            <a:pPr marL="914400" lvl="1" indent="-304800">
              <a:buClr>
                <a:srgbClr val="434343"/>
              </a:buClr>
              <a:buSzPts val="1200"/>
              <a:buFont typeface="Arial" panose="020B0604020202020204" pitchFamily="34" charset="0"/>
              <a:buChar char="•"/>
            </a:pPr>
            <a:r>
              <a:rPr lang="hr-HR" dirty="0">
                <a:solidFill>
                  <a:srgbClr val="434343"/>
                </a:solidFill>
                <a:latin typeface="Roboto Light" panose="02000000000000000000" pitchFamily="2" charset="0"/>
                <a:ea typeface="Roboto Light" panose="02000000000000000000" pitchFamily="2" charset="0"/>
                <a:sym typeface="Roboto Condensed Light"/>
              </a:rPr>
              <a:t>Funkcija gubitka (2) – unakrsna entropija </a:t>
            </a:r>
          </a:p>
          <a:p>
            <a:pPr marL="914400" lvl="1" indent="-304800">
              <a:buClr>
                <a:srgbClr val="434343"/>
              </a:buClr>
              <a:buSzPts val="1200"/>
              <a:buFont typeface="Arial" panose="020B0604020202020204" pitchFamily="34" charset="0"/>
              <a:buChar char="•"/>
            </a:pPr>
            <a:r>
              <a:rPr lang="hr-HR" dirty="0">
                <a:solidFill>
                  <a:srgbClr val="434343"/>
                </a:solidFill>
                <a:latin typeface="Roboto Light" panose="02000000000000000000" pitchFamily="2" charset="0"/>
                <a:ea typeface="Roboto Light" panose="02000000000000000000" pitchFamily="2" charset="0"/>
                <a:sym typeface="Roboto Condensed Light"/>
              </a:rPr>
              <a:t>Preciznost, odziv, mjera F1, matrica zabune (3)</a:t>
            </a:r>
          </a:p>
          <a:p>
            <a:pPr marL="1066800" lvl="2">
              <a:buClr>
                <a:srgbClr val="434343"/>
              </a:buClr>
              <a:buSzPts val="1200"/>
            </a:pPr>
            <a:endParaRPr lang="hr-HR" sz="1200" dirty="0">
              <a:solidFill>
                <a:srgbClr val="434343"/>
              </a:solidFill>
              <a:latin typeface="Roboto Light" panose="02000000000000000000" pitchFamily="2" charset="0"/>
              <a:ea typeface="Roboto Light" panose="02000000000000000000" pitchFamily="2" charset="0"/>
              <a:sym typeface="Roboto Condensed Light"/>
            </a:endParaRPr>
          </a:p>
          <a:p>
            <a:pPr marL="1371600" lvl="2" indent="-304800">
              <a:buClr>
                <a:srgbClr val="434343"/>
              </a:buClr>
              <a:buSzPts val="1200"/>
              <a:buFont typeface="Arial" panose="020B0604020202020204" pitchFamily="34" charset="0"/>
              <a:buChar char="•"/>
            </a:pPr>
            <a:endParaRPr lang="hr-HR" sz="1200" dirty="0">
              <a:solidFill>
                <a:srgbClr val="434343"/>
              </a:solidFill>
              <a:latin typeface="Roboto Light" panose="02000000000000000000" pitchFamily="2" charset="0"/>
              <a:ea typeface="Roboto Light" panose="02000000000000000000" pitchFamily="2" charset="0"/>
              <a:sym typeface="Roboto Condensed Light"/>
            </a:endParaRPr>
          </a:p>
          <a:p>
            <a:pPr marL="914400" lvl="1" indent="-304800">
              <a:buClr>
                <a:srgbClr val="434343"/>
              </a:buClr>
              <a:buSzPts val="1200"/>
              <a:buFont typeface="Arial" panose="020B0604020202020204" pitchFamily="34" charset="0"/>
              <a:buChar char="•"/>
            </a:pPr>
            <a:endParaRPr lang="hr-HR" sz="1867" dirty="0">
              <a:solidFill>
                <a:srgbClr val="434343"/>
              </a:solidFill>
              <a:latin typeface="Roboto Light" panose="02000000000000000000" pitchFamily="2" charset="0"/>
              <a:ea typeface="Roboto Light" panose="02000000000000000000" pitchFamily="2" charset="0"/>
              <a:sym typeface="Roboto Condensed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A1EFCE-EEC5-BF36-FBB0-015E265798C0}"/>
              </a:ext>
            </a:extLst>
          </p:cNvPr>
          <p:cNvSpPr txBox="1"/>
          <p:nvPr/>
        </p:nvSpPr>
        <p:spPr>
          <a:xfrm>
            <a:off x="8344737" y="5896027"/>
            <a:ext cx="3260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noProof="1">
                <a:latin typeface="Roboto Light" panose="02000000000000000000" pitchFamily="2" charset="0"/>
                <a:ea typeface="Roboto Light" panose="02000000000000000000" pitchFamily="2" charset="0"/>
              </a:rPr>
              <a:t>(2)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797059-4671-4D29-9D4E-A58AA316CD73}"/>
              </a:ext>
            </a:extLst>
          </p:cNvPr>
          <p:cNvSpPr txBox="1"/>
          <p:nvPr/>
        </p:nvSpPr>
        <p:spPr>
          <a:xfrm>
            <a:off x="510209" y="5788305"/>
            <a:ext cx="5585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noProof="1">
                <a:latin typeface="Roboto Light" panose="02000000000000000000" pitchFamily="2" charset="0"/>
                <a:ea typeface="Roboto Light" panose="02000000000000000000" pitchFamily="2" charset="0"/>
              </a:rPr>
              <a:t>(1)</a:t>
            </a:r>
          </a:p>
          <a:p>
            <a:pPr algn="ctr"/>
            <a:r>
              <a:rPr lang="hr-HR" noProof="1">
                <a:latin typeface="Roboto Light" panose="02000000000000000000" pitchFamily="2" charset="0"/>
                <a:ea typeface="Roboto Light" panose="02000000000000000000" pitchFamily="2" charset="0"/>
              </a:rPr>
              <a:t>točnost na testnom skupu: 79.333%</a:t>
            </a:r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3D9FCE47-EA5C-6658-F02E-8B5A8371D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783" y="2770808"/>
            <a:ext cx="4495800" cy="2844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53688A1C-A6C4-3308-4236-FAA2F24BD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479" y="2770808"/>
            <a:ext cx="4273848" cy="29390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56538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A1EFCE-EEC5-BF36-FBB0-015E265798C0}"/>
              </a:ext>
            </a:extLst>
          </p:cNvPr>
          <p:cNvSpPr txBox="1"/>
          <p:nvPr/>
        </p:nvSpPr>
        <p:spPr>
          <a:xfrm>
            <a:off x="828538" y="6319098"/>
            <a:ext cx="6011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noProof="1">
                <a:latin typeface="Roboto Light" panose="02000000000000000000" pitchFamily="2" charset="0"/>
                <a:ea typeface="Roboto Light" panose="02000000000000000000" pitchFamily="2" charset="0"/>
              </a:rPr>
              <a:t>Prikaz općenite matrice zabune za višeklasni problem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797059-4671-4D29-9D4E-A58AA316CD73}"/>
              </a:ext>
            </a:extLst>
          </p:cNvPr>
          <p:cNvSpPr txBox="1"/>
          <p:nvPr/>
        </p:nvSpPr>
        <p:spPr>
          <a:xfrm>
            <a:off x="2613756" y="3121223"/>
            <a:ext cx="5585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noProof="1">
                <a:latin typeface="Roboto Light" panose="02000000000000000000" pitchFamily="2" charset="0"/>
                <a:ea typeface="Roboto Light" panose="02000000000000000000" pitchFamily="2" charset="0"/>
              </a:rPr>
              <a:t>(3)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13761FF-6EB6-89DD-869A-341C59CFB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538" y="540671"/>
            <a:ext cx="9156228" cy="23473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42516F-BCE0-BB31-D3AF-82D01640F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72" y="3805683"/>
            <a:ext cx="5031179" cy="24268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4CB2C5-9099-14C4-61D5-FBF734D45CC6}"/>
              </a:ext>
            </a:extLst>
          </p:cNvPr>
          <p:cNvSpPr txBox="1"/>
          <p:nvPr/>
        </p:nvSpPr>
        <p:spPr>
          <a:xfrm>
            <a:off x="5825763" y="3776955"/>
            <a:ext cx="6108569" cy="246221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hr-HR" dirty="0">
                <a:latin typeface="Roboto Light" panose="02000000000000000000" pitchFamily="2" charset="0"/>
                <a:ea typeface="Roboto Light" panose="02000000000000000000" pitchFamily="2" charset="0"/>
              </a:rPr>
              <a:t>TP - true positive </a:t>
            </a:r>
          </a:p>
          <a:p>
            <a:r>
              <a:rPr lang="hr-HR" dirty="0">
                <a:latin typeface="Roboto Light" panose="02000000000000000000" pitchFamily="2" charset="0"/>
                <a:ea typeface="Roboto Light" panose="02000000000000000000" pitchFamily="2" charset="0"/>
              </a:rPr>
              <a:t>	Predvidjeli smo da je rezultat u k-toj klasi i to je istina</a:t>
            </a:r>
          </a:p>
          <a:p>
            <a:r>
              <a:rPr lang="hr-HR" dirty="0">
                <a:latin typeface="Roboto Light" panose="02000000000000000000" pitchFamily="2" charset="0"/>
                <a:ea typeface="Roboto Light" panose="02000000000000000000" pitchFamily="2" charset="0"/>
              </a:rPr>
              <a:t>FN - false negative </a:t>
            </a:r>
          </a:p>
          <a:p>
            <a:r>
              <a:rPr lang="hr-HR" dirty="0">
                <a:latin typeface="Roboto Light" panose="02000000000000000000" pitchFamily="2" charset="0"/>
                <a:ea typeface="Roboto Light" panose="02000000000000000000" pitchFamily="2" charset="0"/>
              </a:rPr>
              <a:t>	Predvidjeli smo da rezultat nije u klasi k nego u nekoj drugoj klasi 	i to nije istina</a:t>
            </a:r>
          </a:p>
          <a:p>
            <a:r>
              <a:rPr lang="hr-HR" dirty="0">
                <a:latin typeface="Roboto Light" panose="02000000000000000000" pitchFamily="2" charset="0"/>
                <a:ea typeface="Roboto Light" panose="02000000000000000000" pitchFamily="2" charset="0"/>
              </a:rPr>
              <a:t>TN - true negative </a:t>
            </a:r>
          </a:p>
          <a:p>
            <a:r>
              <a:rPr lang="hr-HR" dirty="0">
                <a:latin typeface="Roboto Light" panose="02000000000000000000" pitchFamily="2" charset="0"/>
                <a:ea typeface="Roboto Light" panose="02000000000000000000" pitchFamily="2" charset="0"/>
              </a:rPr>
              <a:t>	Predvidjeli smo da rezultat nije u klasi k nego u nekoj drugoj klasi 	i to je istina</a:t>
            </a:r>
          </a:p>
          <a:p>
            <a:r>
              <a:rPr lang="hr-HR" dirty="0">
                <a:latin typeface="Roboto Light" panose="02000000000000000000" pitchFamily="2" charset="0"/>
                <a:ea typeface="Roboto Light" panose="02000000000000000000" pitchFamily="2" charset="0"/>
              </a:rPr>
              <a:t>FP - false positive </a:t>
            </a:r>
          </a:p>
          <a:p>
            <a:r>
              <a:rPr lang="hr-HR" dirty="0">
                <a:latin typeface="Roboto Light" panose="02000000000000000000" pitchFamily="2" charset="0"/>
                <a:ea typeface="Roboto Light" panose="02000000000000000000" pitchFamily="2" charset="0"/>
              </a:rPr>
              <a:t>	Predvidjeli smo da je rezultat u k-toj klasi i to nije istina</a:t>
            </a:r>
          </a:p>
          <a:p>
            <a:endParaRPr lang="hr-HR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725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D2537E-1AF2-1E53-2399-630F4B99DF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773" y="264000"/>
            <a:ext cx="8859895" cy="1261600"/>
          </a:xfrm>
        </p:spPr>
        <p:txBody>
          <a:bodyPr/>
          <a:lstStyle/>
          <a:p>
            <a:pPr algn="l"/>
            <a:r>
              <a:rPr lang="hr-HR" sz="4800" dirty="0"/>
              <a:t>Rezultati </a:t>
            </a:r>
            <a:r>
              <a:rPr lang="hr-HR" sz="4800" dirty="0">
                <a:solidFill>
                  <a:srgbClr val="C00000"/>
                </a:solidFill>
              </a:rPr>
              <a:t>regresijskog</a:t>
            </a:r>
            <a:r>
              <a:rPr lang="hr-HR" sz="4800" dirty="0"/>
              <a:t> modela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26D83B-AA43-54B2-C512-93E76951706F}"/>
              </a:ext>
            </a:extLst>
          </p:cNvPr>
          <p:cNvSpPr txBox="1"/>
          <p:nvPr/>
        </p:nvSpPr>
        <p:spPr>
          <a:xfrm>
            <a:off x="377687" y="1242392"/>
            <a:ext cx="9481930" cy="810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5300" lvl="0" indent="-342900">
              <a:buClr>
                <a:srgbClr val="434343"/>
              </a:buClr>
              <a:buSzPts val="1200"/>
              <a:buFont typeface="Arial" panose="020B0604020202020204" pitchFamily="34" charset="0"/>
              <a:buChar char="•"/>
            </a:pPr>
            <a:r>
              <a:rPr lang="hr-HR" sz="1867" dirty="0">
                <a:solidFill>
                  <a:srgbClr val="434343"/>
                </a:solidFill>
                <a:latin typeface="Roboto Light" panose="02000000000000000000" pitchFamily="2" charset="0"/>
                <a:ea typeface="Roboto Light" panose="02000000000000000000" pitchFamily="2" charset="0"/>
                <a:sym typeface="Roboto Condensed Light"/>
              </a:rPr>
              <a:t>Praćene metrike:</a:t>
            </a:r>
            <a:endParaRPr lang="hr-HR" sz="1867" baseline="30000" dirty="0">
              <a:solidFill>
                <a:srgbClr val="434343"/>
              </a:solidFill>
              <a:latin typeface="Roboto Light" panose="02000000000000000000" pitchFamily="2" charset="0"/>
              <a:ea typeface="Roboto Light" panose="02000000000000000000" pitchFamily="2" charset="0"/>
              <a:sym typeface="Roboto Condensed Light"/>
            </a:endParaRPr>
          </a:p>
          <a:p>
            <a:pPr marL="914400" lvl="1" indent="-304800">
              <a:buClr>
                <a:srgbClr val="434343"/>
              </a:buClr>
              <a:buSzPts val="1200"/>
              <a:buFont typeface="Arial" panose="020B0604020202020204" pitchFamily="34" charset="0"/>
              <a:buChar char="•"/>
            </a:pPr>
            <a:r>
              <a:rPr lang="hr-HR" dirty="0">
                <a:solidFill>
                  <a:srgbClr val="434343"/>
                </a:solidFill>
                <a:latin typeface="Roboto Light" panose="02000000000000000000" pitchFamily="2" charset="0"/>
                <a:ea typeface="Roboto Light" panose="02000000000000000000" pitchFamily="2" charset="0"/>
                <a:sym typeface="Roboto Condensed Light"/>
              </a:rPr>
              <a:t>Srednja apsolutna pogreška (1) – </a:t>
            </a:r>
            <a:r>
              <a:rPr lang="hr-HR" b="1" dirty="0">
                <a:solidFill>
                  <a:srgbClr val="C00000"/>
                </a:solidFill>
                <a:latin typeface="Roboto Light" panose="02000000000000000000" pitchFamily="2" charset="0"/>
                <a:ea typeface="Roboto Light" panose="02000000000000000000" pitchFamily="2" charset="0"/>
                <a:sym typeface="Roboto Condensed Light"/>
              </a:rPr>
              <a:t>MAE</a:t>
            </a:r>
            <a:r>
              <a:rPr lang="hr-HR" dirty="0">
                <a:solidFill>
                  <a:srgbClr val="434343"/>
                </a:solidFill>
                <a:latin typeface="Roboto Light" panose="02000000000000000000" pitchFamily="2" charset="0"/>
                <a:ea typeface="Roboto Light" panose="02000000000000000000" pitchFamily="2" charset="0"/>
                <a:sym typeface="Roboto Condensed Light"/>
              </a:rPr>
              <a:t>  </a:t>
            </a:r>
          </a:p>
          <a:p>
            <a:pPr marL="914400" lvl="1" indent="-304800">
              <a:buClr>
                <a:srgbClr val="434343"/>
              </a:buClr>
              <a:buSzPts val="1200"/>
              <a:buFont typeface="Arial" panose="020B0604020202020204" pitchFamily="34" charset="0"/>
              <a:buChar char="•"/>
            </a:pPr>
            <a:r>
              <a:rPr lang="hr-HR" dirty="0">
                <a:solidFill>
                  <a:srgbClr val="434343"/>
                </a:solidFill>
                <a:latin typeface="Roboto Light" panose="02000000000000000000" pitchFamily="2" charset="0"/>
                <a:ea typeface="Roboto Light" panose="02000000000000000000" pitchFamily="2" charset="0"/>
                <a:sym typeface="Roboto Condensed Light"/>
              </a:rPr>
              <a:t>Funkcija gubitka (2) – srednja kvadratna pogreška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A1EFCE-EEC5-BF36-FBB0-015E265798C0}"/>
              </a:ext>
            </a:extLst>
          </p:cNvPr>
          <p:cNvSpPr txBox="1"/>
          <p:nvPr/>
        </p:nvSpPr>
        <p:spPr>
          <a:xfrm>
            <a:off x="8344737" y="5896027"/>
            <a:ext cx="3260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noProof="1">
                <a:latin typeface="Roboto Light" panose="02000000000000000000" pitchFamily="2" charset="0"/>
                <a:ea typeface="Roboto Light" panose="02000000000000000000" pitchFamily="2" charset="0"/>
              </a:rPr>
              <a:t>(2)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797059-4671-4D29-9D4E-A58AA316CD73}"/>
              </a:ext>
            </a:extLst>
          </p:cNvPr>
          <p:cNvSpPr txBox="1"/>
          <p:nvPr/>
        </p:nvSpPr>
        <p:spPr>
          <a:xfrm>
            <a:off x="174773" y="5788305"/>
            <a:ext cx="5585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noProof="1">
                <a:latin typeface="Roboto Light" panose="02000000000000000000" pitchFamily="2" charset="0"/>
                <a:ea typeface="Roboto Light" panose="02000000000000000000" pitchFamily="2" charset="0"/>
              </a:rPr>
              <a:t>(1)</a:t>
            </a:r>
          </a:p>
          <a:p>
            <a:pPr algn="ctr"/>
            <a:r>
              <a:rPr lang="hr-HR" noProof="1">
                <a:latin typeface="Roboto Light" panose="02000000000000000000" pitchFamily="2" charset="0"/>
                <a:ea typeface="Roboto Light" panose="02000000000000000000" pitchFamily="2" charset="0"/>
              </a:rPr>
              <a:t>MAE na testnom skupu: 5.444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08EEDE81-A6D4-A9D5-E214-72BC1C61D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26" y="2580308"/>
            <a:ext cx="4165600" cy="3035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3F2BBD0A-D0A6-0930-A3A4-52E546B8D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086" y="2509794"/>
            <a:ext cx="4558748" cy="31058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36170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D2537E-1AF2-1E53-2399-630F4B99DF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773" y="264000"/>
            <a:ext cx="8859895" cy="1261600"/>
          </a:xfrm>
        </p:spPr>
        <p:txBody>
          <a:bodyPr/>
          <a:lstStyle/>
          <a:p>
            <a:pPr algn="l"/>
            <a:r>
              <a:rPr lang="hr-HR" sz="4800" dirty="0"/>
              <a:t>Usporedba rezultata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26D83B-AA43-54B2-C512-93E76951706F}"/>
              </a:ext>
            </a:extLst>
          </p:cNvPr>
          <p:cNvSpPr txBox="1"/>
          <p:nvPr/>
        </p:nvSpPr>
        <p:spPr>
          <a:xfrm>
            <a:off x="377687" y="1242392"/>
            <a:ext cx="948193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5300" indent="-342900">
              <a:buClr>
                <a:srgbClr val="434343"/>
              </a:buClr>
              <a:buSzPts val="1200"/>
              <a:buFont typeface="Arial" panose="020B0604020202020204" pitchFamily="34" charset="0"/>
              <a:buChar char="•"/>
            </a:pPr>
            <a:r>
              <a:rPr lang="hr-HR" sz="1867" dirty="0">
                <a:solidFill>
                  <a:srgbClr val="434343"/>
                </a:solidFill>
                <a:latin typeface="Roboto Light" panose="02000000000000000000" pitchFamily="2" charset="0"/>
                <a:ea typeface="Roboto Light" panose="02000000000000000000" pitchFamily="2" charset="0"/>
                <a:sym typeface="Roboto Condensed Light"/>
              </a:rPr>
              <a:t>Usporedba dobivenih rezultata s rezultatima referentnog rada</a:t>
            </a:r>
            <a:r>
              <a:rPr lang="hr-HR" sz="1867" baseline="30000" dirty="0">
                <a:solidFill>
                  <a:srgbClr val="434343"/>
                </a:solidFill>
                <a:latin typeface="Roboto Light" panose="02000000000000000000" pitchFamily="2" charset="0"/>
                <a:ea typeface="Roboto Light" panose="02000000000000000000" pitchFamily="2" charset="0"/>
                <a:sym typeface="Roboto Condensed Light"/>
              </a:rPr>
              <a:t>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A1EFCE-EEC5-BF36-FBB0-015E265798C0}"/>
              </a:ext>
            </a:extLst>
          </p:cNvPr>
          <p:cNvSpPr txBox="1"/>
          <p:nvPr/>
        </p:nvSpPr>
        <p:spPr>
          <a:xfrm>
            <a:off x="7171920" y="4603940"/>
            <a:ext cx="3260034" cy="738664"/>
          </a:xfrm>
          <a:prstGeom prst="rect">
            <a:avLst/>
          </a:prstGeom>
          <a:solidFill>
            <a:srgbClr val="E4E4E4"/>
          </a:solidFill>
        </p:spPr>
        <p:txBody>
          <a:bodyPr wrap="square" rtlCol="0">
            <a:spAutoFit/>
          </a:bodyPr>
          <a:lstStyle/>
          <a:p>
            <a:pPr algn="ctr"/>
            <a:r>
              <a:rPr lang="hr-HR" noProof="1">
                <a:latin typeface="Roboto Light" panose="02000000000000000000" pitchFamily="2" charset="0"/>
                <a:ea typeface="Roboto Light" panose="02000000000000000000" pitchFamily="2" charset="0"/>
              </a:rPr>
              <a:t>Rezultati predstavljeni u referentnom radu</a:t>
            </a:r>
            <a:r>
              <a:rPr lang="hr-HR" baseline="30000" noProof="1">
                <a:latin typeface="Roboto Light" panose="02000000000000000000" pitchFamily="2" charset="0"/>
                <a:ea typeface="Roboto Light" panose="02000000000000000000" pitchFamily="2" charset="0"/>
              </a:rPr>
              <a:t>3</a:t>
            </a:r>
            <a:r>
              <a:rPr lang="hr-HR" noProof="1">
                <a:latin typeface="Roboto Light" panose="02000000000000000000" pitchFamily="2" charset="0"/>
                <a:ea typeface="Roboto Light" panose="02000000000000000000" pitchFamily="2" charset="0"/>
              </a:rPr>
              <a:t> ovisno o korištenim slojevima i optimizacijskim funkcijama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797059-4671-4D29-9D4E-A58AA316CD73}"/>
              </a:ext>
            </a:extLst>
          </p:cNvPr>
          <p:cNvSpPr txBox="1"/>
          <p:nvPr/>
        </p:nvSpPr>
        <p:spPr>
          <a:xfrm>
            <a:off x="174773" y="4603940"/>
            <a:ext cx="5585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noProof="1">
                <a:latin typeface="Roboto Light" panose="02000000000000000000" pitchFamily="2" charset="0"/>
                <a:ea typeface="Roboto Light" panose="02000000000000000000" pitchFamily="2" charset="0"/>
              </a:rPr>
              <a:t>Naši rezultati </a:t>
            </a:r>
          </a:p>
        </p:txBody>
      </p:sp>
      <p:pic>
        <p:nvPicPr>
          <p:cNvPr id="10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7DB8182F-0058-A256-ED75-2F6601DDF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52" y="2600440"/>
            <a:ext cx="4660900" cy="1447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0C2A3A27-7FCF-1886-CD0C-016FBBBE5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457" y="2055190"/>
            <a:ext cx="4495800" cy="2336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6A71C0-810F-AAFF-31DE-038D86A3906E}"/>
              </a:ext>
            </a:extLst>
          </p:cNvPr>
          <p:cNvSpPr txBox="1"/>
          <p:nvPr/>
        </p:nvSpPr>
        <p:spPr>
          <a:xfrm>
            <a:off x="174773" y="6457890"/>
            <a:ext cx="11221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000" baseline="30000" noProof="1">
                <a:latin typeface="Roboto Light" panose="02000000000000000000" pitchFamily="2" charset="0"/>
                <a:ea typeface="Roboto Light" panose="02000000000000000000" pitchFamily="2" charset="0"/>
              </a:rPr>
              <a:t>3</a:t>
            </a:r>
            <a:r>
              <a:rPr lang="hr-HR" sz="1000" noProof="1">
                <a:latin typeface="Roboto Light" panose="02000000000000000000" pitchFamily="2" charset="0"/>
                <a:ea typeface="Roboto Light" panose="02000000000000000000" pitchFamily="2" charset="0"/>
              </a:rPr>
              <a:t> S Joshi V Sheoran1 i T. R. Bhayani. Age and Gender Prediction using Deep CNNs and Transfer Learning. URL: https://arxiv.org/pdf/2110.12633v1.pdf. </a:t>
            </a:r>
          </a:p>
          <a:p>
            <a:endParaRPr lang="hr-HR" sz="1000" noProof="1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116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D2537E-1AF2-1E53-2399-630F4B99DF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773" y="264000"/>
            <a:ext cx="11583218" cy="1261600"/>
          </a:xfrm>
        </p:spPr>
        <p:txBody>
          <a:bodyPr/>
          <a:lstStyle/>
          <a:p>
            <a:pPr algn="l"/>
            <a:r>
              <a:rPr lang="hr-HR" sz="4800" dirty="0"/>
              <a:t>Primjer rada implementiranih modela na pojedinačnim slikama</a:t>
            </a:r>
            <a:r>
              <a:rPr lang="hr-HR" sz="4800" baseline="30000" dirty="0"/>
              <a:t>4</a:t>
            </a:r>
            <a:r>
              <a:rPr lang="hr-HR" sz="4800" dirty="0"/>
              <a:t> </a:t>
            </a:r>
          </a:p>
        </p:txBody>
      </p:sp>
      <p:pic>
        <p:nvPicPr>
          <p:cNvPr id="9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D858F52-8405-903C-798D-3A047EB529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868"/>
          <a:stretch/>
        </p:blipFill>
        <p:spPr>
          <a:xfrm>
            <a:off x="363616" y="2363386"/>
            <a:ext cx="7536348" cy="33053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64D957-C262-9884-ECEB-59C3BD2F9F6A}"/>
              </a:ext>
            </a:extLst>
          </p:cNvPr>
          <p:cNvSpPr txBox="1"/>
          <p:nvPr/>
        </p:nvSpPr>
        <p:spPr>
          <a:xfrm>
            <a:off x="117108" y="6513452"/>
            <a:ext cx="952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aseline="30000" noProof="1">
                <a:latin typeface="Roboto Light" panose="02000000000000000000" pitchFamily="2" charset="0"/>
                <a:ea typeface="Roboto Light" panose="02000000000000000000" pitchFamily="2" charset="0"/>
              </a:rPr>
              <a:t>4 </a:t>
            </a:r>
            <a:r>
              <a:rPr lang="en-GB" sz="1000" noProof="1">
                <a:latin typeface="Roboto Light" panose="02000000000000000000" pitchFamily="2" charset="0"/>
                <a:ea typeface="Roboto Light" panose="02000000000000000000" pitchFamily="2" charset="0"/>
              </a:rPr>
              <a:t>https://data.vision.ee.ethz.ch/cvl/rrothe/imdb-wiki/</a:t>
            </a:r>
          </a:p>
          <a:p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1961097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9676307-6D44-23CA-EDA6-EB48B9716D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077"/>
          <a:stretch/>
        </p:blipFill>
        <p:spPr>
          <a:xfrm>
            <a:off x="271260" y="135166"/>
            <a:ext cx="6994244" cy="31718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A6CA048-5BAD-0F42-7E52-5EE31372B9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997"/>
          <a:stretch/>
        </p:blipFill>
        <p:spPr>
          <a:xfrm>
            <a:off x="271260" y="3429000"/>
            <a:ext cx="6994244" cy="32065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40550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D2537E-1AF2-1E53-2399-630F4B99DF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773" y="264000"/>
            <a:ext cx="8859895" cy="1261600"/>
          </a:xfrm>
        </p:spPr>
        <p:txBody>
          <a:bodyPr/>
          <a:lstStyle/>
          <a:p>
            <a:pPr algn="l"/>
            <a:r>
              <a:rPr lang="hr-HR" sz="4800" dirty="0"/>
              <a:t>Zaključak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26D83B-AA43-54B2-C512-93E76951706F}"/>
              </a:ext>
            </a:extLst>
          </p:cNvPr>
          <p:cNvSpPr txBox="1"/>
          <p:nvPr/>
        </p:nvSpPr>
        <p:spPr>
          <a:xfrm>
            <a:off x="377686" y="1242392"/>
            <a:ext cx="11221277" cy="4258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5300" indent="-342900">
              <a:buClr>
                <a:srgbClr val="434343"/>
              </a:buClr>
              <a:buSzPts val="1200"/>
              <a:buFont typeface="Arial" panose="020B0604020202020204" pitchFamily="34" charset="0"/>
              <a:buChar char="•"/>
            </a:pPr>
            <a:r>
              <a:rPr lang="hr-HR" sz="1867" dirty="0">
                <a:solidFill>
                  <a:srgbClr val="434343"/>
                </a:solidFill>
                <a:latin typeface="Roboto Light" panose="02000000000000000000" pitchFamily="2" charset="0"/>
                <a:ea typeface="Roboto Light" panose="02000000000000000000" pitchFamily="2" charset="0"/>
                <a:sym typeface="Roboto Condensed Light"/>
              </a:rPr>
              <a:t>Implementirana 2 modela nadziranog strojnog učenja za predviđanje starosti osobe sa slike</a:t>
            </a:r>
          </a:p>
          <a:p>
            <a:pPr marL="495300" indent="-342900">
              <a:buClr>
                <a:srgbClr val="434343"/>
              </a:buClr>
              <a:buSzPts val="1200"/>
              <a:buFont typeface="Arial" panose="020B0604020202020204" pitchFamily="34" charset="0"/>
              <a:buChar char="•"/>
            </a:pPr>
            <a:r>
              <a:rPr lang="hr-HR" sz="1867" dirty="0">
                <a:solidFill>
                  <a:srgbClr val="434343"/>
                </a:solidFill>
                <a:latin typeface="Roboto Light" panose="02000000000000000000" pitchFamily="2" charset="0"/>
                <a:ea typeface="Roboto Light" panose="02000000000000000000" pitchFamily="2" charset="0"/>
                <a:sym typeface="Roboto Condensed Light"/>
              </a:rPr>
              <a:t>Prikazani rezultati</a:t>
            </a:r>
          </a:p>
          <a:p>
            <a:pPr marL="495300" indent="-342900">
              <a:buClr>
                <a:srgbClr val="434343"/>
              </a:buClr>
              <a:buSzPts val="1200"/>
              <a:buFont typeface="Arial" panose="020B0604020202020204" pitchFamily="34" charset="0"/>
              <a:buChar char="•"/>
            </a:pPr>
            <a:r>
              <a:rPr lang="hr-HR" sz="1867" dirty="0">
                <a:solidFill>
                  <a:srgbClr val="434343"/>
                </a:solidFill>
                <a:latin typeface="Roboto Light" panose="02000000000000000000" pitchFamily="2" charset="0"/>
                <a:ea typeface="Roboto Light" panose="02000000000000000000" pitchFamily="2" charset="0"/>
                <a:sym typeface="Roboto Condensed Light"/>
              </a:rPr>
              <a:t>Uspoređeni rezultati s rezultatima u referentnom radu</a:t>
            </a:r>
            <a:r>
              <a:rPr lang="hr-HR" sz="1867" baseline="30000" dirty="0">
                <a:solidFill>
                  <a:srgbClr val="434343"/>
                </a:solidFill>
                <a:latin typeface="Roboto Light" panose="02000000000000000000" pitchFamily="2" charset="0"/>
                <a:ea typeface="Roboto Light" panose="02000000000000000000" pitchFamily="2" charset="0"/>
                <a:sym typeface="Roboto Condensed Light"/>
              </a:rPr>
              <a:t>5</a:t>
            </a:r>
          </a:p>
          <a:p>
            <a:pPr marL="495300" indent="-342900">
              <a:buClr>
                <a:srgbClr val="434343"/>
              </a:buClr>
              <a:buSzPts val="1200"/>
              <a:buFont typeface="Arial" panose="020B0604020202020204" pitchFamily="34" charset="0"/>
              <a:buChar char="•"/>
            </a:pPr>
            <a:endParaRPr lang="hr-HR" sz="1867" dirty="0">
              <a:solidFill>
                <a:srgbClr val="434343"/>
              </a:solidFill>
              <a:latin typeface="Roboto Light" panose="02000000000000000000" pitchFamily="2" charset="0"/>
              <a:ea typeface="Roboto Light" panose="02000000000000000000" pitchFamily="2" charset="0"/>
              <a:sym typeface="Roboto Condensed Light"/>
            </a:endParaRPr>
          </a:p>
          <a:p>
            <a:pPr marL="495300" indent="-342900">
              <a:buClr>
                <a:srgbClr val="434343"/>
              </a:buClr>
              <a:buSzPts val="1200"/>
              <a:buFont typeface="Arial" panose="020B0604020202020204" pitchFamily="34" charset="0"/>
              <a:buChar char="•"/>
            </a:pPr>
            <a:r>
              <a:rPr lang="hr-HR" sz="1867" b="1" dirty="0">
                <a:solidFill>
                  <a:srgbClr val="C00000"/>
                </a:solidFill>
                <a:latin typeface="Roboto Light" panose="02000000000000000000" pitchFamily="2" charset="0"/>
                <a:ea typeface="Roboto Light" panose="02000000000000000000" pitchFamily="2" charset="0"/>
                <a:sym typeface="Roboto Condensed Light"/>
              </a:rPr>
              <a:t>Zaključak</a:t>
            </a:r>
            <a:r>
              <a:rPr lang="hr-HR" sz="1867" dirty="0">
                <a:solidFill>
                  <a:srgbClr val="434343"/>
                </a:solidFill>
                <a:latin typeface="Roboto Light" panose="02000000000000000000" pitchFamily="2" charset="0"/>
                <a:ea typeface="Roboto Light" panose="02000000000000000000" pitchFamily="2" charset="0"/>
                <a:sym typeface="Roboto Condensed Light"/>
              </a:rPr>
              <a:t>: </a:t>
            </a:r>
          </a:p>
          <a:p>
            <a:pPr marL="914400" lvl="1" indent="-304800">
              <a:buClr>
                <a:srgbClr val="434343"/>
              </a:buClr>
              <a:buSzPts val="1200"/>
              <a:buFont typeface="Arial" panose="020B0604020202020204" pitchFamily="34" charset="0"/>
              <a:buChar char="•"/>
            </a:pPr>
            <a:r>
              <a:rPr lang="hr-HR" dirty="0">
                <a:solidFill>
                  <a:srgbClr val="434343"/>
                </a:solidFill>
                <a:latin typeface="Roboto Light" panose="02000000000000000000" pitchFamily="2" charset="0"/>
                <a:ea typeface="Roboto Light" panose="02000000000000000000" pitchFamily="2" charset="0"/>
                <a:sym typeface="Roboto Condensed Light"/>
              </a:rPr>
              <a:t>Konvolucijske neuronske mreže imaju veliki potencijal na području strojnog učenja i rješavanja problema predviđanja starosti</a:t>
            </a:r>
          </a:p>
          <a:p>
            <a:pPr marL="152400">
              <a:buClr>
                <a:srgbClr val="434343"/>
              </a:buClr>
              <a:buSzPts val="1200"/>
            </a:pPr>
            <a:endParaRPr lang="hr-HR" sz="1867" dirty="0">
              <a:solidFill>
                <a:srgbClr val="434343"/>
              </a:solidFill>
              <a:latin typeface="Roboto Light" panose="02000000000000000000" pitchFamily="2" charset="0"/>
              <a:ea typeface="Roboto Light" panose="02000000000000000000" pitchFamily="2" charset="0"/>
              <a:sym typeface="Roboto Condensed Light"/>
            </a:endParaRPr>
          </a:p>
          <a:p>
            <a:pPr marL="495300" indent="-342900">
              <a:buClr>
                <a:srgbClr val="434343"/>
              </a:buClr>
              <a:buSzPts val="1200"/>
              <a:buFont typeface="Arial" panose="020B0604020202020204" pitchFamily="34" charset="0"/>
              <a:buChar char="•"/>
            </a:pPr>
            <a:r>
              <a:rPr lang="hr-HR" sz="1867" b="1" dirty="0">
                <a:solidFill>
                  <a:srgbClr val="C00000"/>
                </a:solidFill>
                <a:latin typeface="Roboto Light" panose="02000000000000000000" pitchFamily="2" charset="0"/>
                <a:ea typeface="Roboto Light" panose="02000000000000000000" pitchFamily="2" charset="0"/>
                <a:sym typeface="Roboto Condensed Light"/>
              </a:rPr>
              <a:t>Moguća poboljšanja i dorade</a:t>
            </a:r>
            <a:r>
              <a:rPr lang="hr-HR" sz="1867" dirty="0">
                <a:solidFill>
                  <a:srgbClr val="434343"/>
                </a:solidFill>
                <a:latin typeface="Roboto Light" panose="02000000000000000000" pitchFamily="2" charset="0"/>
                <a:ea typeface="Roboto Light" panose="02000000000000000000" pitchFamily="2" charset="0"/>
                <a:sym typeface="Roboto Condensed Light"/>
              </a:rPr>
              <a:t>:</a:t>
            </a:r>
          </a:p>
          <a:p>
            <a:pPr marL="914400" lvl="1" indent="-304800">
              <a:buClr>
                <a:srgbClr val="434343"/>
              </a:buClr>
              <a:buSzPts val="1200"/>
              <a:buFont typeface="Arial" panose="020B0604020202020204" pitchFamily="34" charset="0"/>
              <a:buChar char="•"/>
            </a:pPr>
            <a:r>
              <a:rPr lang="hr-HR" dirty="0">
                <a:solidFill>
                  <a:srgbClr val="434343"/>
                </a:solidFill>
                <a:latin typeface="Roboto Light" panose="02000000000000000000" pitchFamily="2" charset="0"/>
                <a:ea typeface="Roboto Light" panose="02000000000000000000" pitchFamily="2" charset="0"/>
                <a:sym typeface="Roboto Condensed Light"/>
              </a:rPr>
              <a:t>Veći set podataka za treniranje</a:t>
            </a:r>
          </a:p>
          <a:p>
            <a:pPr marL="914400" lvl="1" indent="-304800">
              <a:buClr>
                <a:srgbClr val="434343"/>
              </a:buClr>
              <a:buSzPts val="1200"/>
              <a:buFont typeface="Arial" panose="020B0604020202020204" pitchFamily="34" charset="0"/>
              <a:buChar char="•"/>
            </a:pPr>
            <a:r>
              <a:rPr lang="hr-HR" dirty="0">
                <a:solidFill>
                  <a:srgbClr val="434343"/>
                </a:solidFill>
                <a:latin typeface="Roboto Light" panose="02000000000000000000" pitchFamily="2" charset="0"/>
                <a:ea typeface="Roboto Light" panose="02000000000000000000" pitchFamily="2" charset="0"/>
                <a:sym typeface="Roboto Condensed Light"/>
              </a:rPr>
              <a:t>Napraviti drugačiju raspodjelu train/validation/test setova koja osigurava da distribucija podataka u svakoj dobnoj skupini ostane otprilike ista</a:t>
            </a:r>
          </a:p>
          <a:p>
            <a:pPr marL="914400" lvl="1" indent="-304800">
              <a:buClr>
                <a:srgbClr val="434343"/>
              </a:buClr>
              <a:buSzPts val="1200"/>
              <a:buFont typeface="Arial" panose="020B0604020202020204" pitchFamily="34" charset="0"/>
              <a:buChar char="•"/>
            </a:pPr>
            <a:r>
              <a:rPr lang="hr-HR" dirty="0">
                <a:solidFill>
                  <a:srgbClr val="434343"/>
                </a:solidFill>
                <a:latin typeface="Roboto Light" panose="02000000000000000000" pitchFamily="2" charset="0"/>
                <a:ea typeface="Roboto Light" panose="02000000000000000000" pitchFamily="2" charset="0"/>
                <a:sym typeface="Roboto Condensed Light"/>
              </a:rPr>
              <a:t>Određivanje spola, etničke pripadnosti, boje kose, emocija…</a:t>
            </a:r>
          </a:p>
          <a:p>
            <a:pPr marL="914400" lvl="1" indent="-304800">
              <a:buClr>
                <a:srgbClr val="434343"/>
              </a:buClr>
              <a:buSzPts val="1200"/>
              <a:buFont typeface="Arial" panose="020B0604020202020204" pitchFamily="34" charset="0"/>
              <a:buChar char="•"/>
            </a:pPr>
            <a:endParaRPr lang="hr-HR" dirty="0">
              <a:solidFill>
                <a:srgbClr val="434343"/>
              </a:solidFill>
              <a:latin typeface="Roboto Light" panose="02000000000000000000" pitchFamily="2" charset="0"/>
              <a:ea typeface="Roboto Light" panose="02000000000000000000" pitchFamily="2" charset="0"/>
              <a:sym typeface="Roboto Condensed Light"/>
            </a:endParaRPr>
          </a:p>
          <a:p>
            <a:pPr marL="495300" indent="-342900">
              <a:buClr>
                <a:srgbClr val="434343"/>
              </a:buClr>
              <a:buSzPts val="1200"/>
              <a:buFont typeface="Arial" panose="020B0604020202020204" pitchFamily="34" charset="0"/>
              <a:buChar char="•"/>
            </a:pPr>
            <a:endParaRPr lang="hr-HR" sz="1867" dirty="0">
              <a:solidFill>
                <a:srgbClr val="434343"/>
              </a:solidFill>
              <a:latin typeface="Roboto Light" panose="02000000000000000000" pitchFamily="2" charset="0"/>
              <a:ea typeface="Roboto Light" panose="02000000000000000000" pitchFamily="2" charset="0"/>
              <a:sym typeface="Roboto Condensed Light"/>
            </a:endParaRPr>
          </a:p>
          <a:p>
            <a:pPr marL="152400" lvl="1">
              <a:buClr>
                <a:srgbClr val="434343"/>
              </a:buClr>
              <a:buSzPts val="1200"/>
            </a:pPr>
            <a:endParaRPr lang="hr-HR" sz="1867" dirty="0">
              <a:solidFill>
                <a:srgbClr val="434343"/>
              </a:solidFill>
              <a:latin typeface="Roboto Light" panose="02000000000000000000" pitchFamily="2" charset="0"/>
              <a:ea typeface="Roboto Light" panose="02000000000000000000" pitchFamily="2" charset="0"/>
              <a:sym typeface="Roboto Condensed Light"/>
            </a:endParaRPr>
          </a:p>
          <a:p>
            <a:pPr marL="495300" lvl="3" indent="-342900">
              <a:buClr>
                <a:srgbClr val="434343"/>
              </a:buClr>
              <a:buSzPts val="1200"/>
              <a:buFont typeface="Arial" panose="020B0604020202020204" pitchFamily="34" charset="0"/>
              <a:buChar char="•"/>
            </a:pPr>
            <a:endParaRPr lang="hr-HR" sz="1867" dirty="0">
              <a:solidFill>
                <a:srgbClr val="434343"/>
              </a:solidFill>
              <a:latin typeface="Roboto Light" panose="02000000000000000000" pitchFamily="2" charset="0"/>
              <a:ea typeface="Roboto Light" panose="02000000000000000000" pitchFamily="2" charset="0"/>
              <a:sym typeface="Roboto Condensed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6A71C0-810F-AAFF-31DE-038D86A3906E}"/>
              </a:ext>
            </a:extLst>
          </p:cNvPr>
          <p:cNvSpPr txBox="1"/>
          <p:nvPr/>
        </p:nvSpPr>
        <p:spPr>
          <a:xfrm>
            <a:off x="174773" y="6457890"/>
            <a:ext cx="11221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000" baseline="30000" noProof="1">
                <a:latin typeface="Roboto Light" panose="02000000000000000000" pitchFamily="2" charset="0"/>
                <a:ea typeface="Roboto Light" panose="02000000000000000000" pitchFamily="2" charset="0"/>
              </a:rPr>
              <a:t>5</a:t>
            </a:r>
            <a:r>
              <a:rPr lang="hr-HR" sz="1000" noProof="1">
                <a:latin typeface="Roboto Light" panose="02000000000000000000" pitchFamily="2" charset="0"/>
                <a:ea typeface="Roboto Light" panose="02000000000000000000" pitchFamily="2" charset="0"/>
              </a:rPr>
              <a:t> S Joshi V Sheoran1 i T. R. Bhayani. Age and Gender Prediction using Deep CNNs and Transfer Learning. URL: https://arxiv.org/pdf/2110.12633v1.pdf. </a:t>
            </a:r>
          </a:p>
          <a:p>
            <a:endParaRPr lang="hr-HR" sz="1000" noProof="1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276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A57FAA-A57D-3A59-5C07-CD3A05A144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>
                <a:solidFill>
                  <a:srgbClr val="C00000"/>
                </a:solidFill>
              </a:rPr>
              <a:t>HVALA NA PAŽNJI!</a:t>
            </a:r>
          </a:p>
        </p:txBody>
      </p:sp>
    </p:spTree>
    <p:extLst>
      <p:ext uri="{BB962C8B-B14F-4D97-AF65-F5344CB8AC3E}">
        <p14:creationId xmlns:p14="http://schemas.microsoft.com/office/powerpoint/2010/main" val="1246131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545FB-FA72-5FB0-6AB0-B524D6765D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223520" y="175255"/>
            <a:ext cx="6674000" cy="1362800"/>
          </a:xfrm>
        </p:spPr>
        <p:txBody>
          <a:bodyPr/>
          <a:lstStyle/>
          <a:p>
            <a:r>
              <a:rPr lang="en-HR" dirty="0"/>
              <a:t>Motivacija </a:t>
            </a:r>
            <a:endParaRPr lang="hr-HR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416E319-405A-6901-248A-4065EE21F9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520" y="1842854"/>
            <a:ext cx="6058011" cy="5015146"/>
          </a:xfrm>
        </p:spPr>
        <p:txBody>
          <a:bodyPr/>
          <a:lstStyle/>
          <a:p>
            <a:pPr marL="495300" indent="-342900">
              <a:buFont typeface="Arial" panose="020B0604020202020204" pitchFamily="34" charset="0"/>
              <a:buChar char="•"/>
            </a:pPr>
            <a:r>
              <a:rPr lang="hr-HR" dirty="0">
                <a:latin typeface="Roboto Light" panose="02000000000000000000" pitchFamily="2" charset="0"/>
                <a:ea typeface="Roboto Light" panose="02000000000000000000" pitchFamily="2" charset="0"/>
              </a:rPr>
              <a:t>Zašto predviđanje starosti? </a:t>
            </a:r>
          </a:p>
          <a:p>
            <a:pPr marL="495300" indent="-342900">
              <a:buFont typeface="Arial" panose="020B0604020202020204" pitchFamily="34" charset="0"/>
              <a:buChar char="•"/>
            </a:pPr>
            <a:endParaRPr lang="hr-HR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95300" indent="-342900">
              <a:buFont typeface="Arial" panose="020B0604020202020204" pitchFamily="34" charset="0"/>
              <a:buChar char="•"/>
            </a:pPr>
            <a:r>
              <a:rPr lang="hr-HR" dirty="0">
                <a:latin typeface="Roboto Light" panose="02000000000000000000" pitchFamily="2" charset="0"/>
                <a:ea typeface="Roboto Light" panose="02000000000000000000" pitchFamily="2" charset="0"/>
              </a:rPr>
              <a:t>Prema istraživanju provedenom 2008. godine utvrđeno je da prosječan čovjek može predvidjeti starost druge osobe starije od 15 godina sa srednjom apsolutnom pogreškom (MAE) od 7.2 do 7.4 godine</a:t>
            </a:r>
            <a:r>
              <a:rPr lang="hr-HR" baseline="30000" dirty="0"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  <a:r>
              <a:rPr lang="hr-HR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marL="152400" indent="0"/>
            <a:endParaRPr lang="hr-HR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95300" indent="-342900">
              <a:buFont typeface="Arial" panose="020B0604020202020204" pitchFamily="34" charset="0"/>
              <a:buChar char="•"/>
            </a:pPr>
            <a:r>
              <a:rPr lang="hr-HR" b="1" dirty="0">
                <a:solidFill>
                  <a:srgbClr val="C0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Može li računalo to učiniti bolje? </a:t>
            </a:r>
          </a:p>
          <a:p>
            <a:pPr marL="495300" indent="-342900">
              <a:buFont typeface="Arial" panose="020B0604020202020204" pitchFamily="34" charset="0"/>
              <a:buChar char="•"/>
            </a:pPr>
            <a:endParaRPr lang="hr-HR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endParaRPr lang="hr-HR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endParaRPr lang="hr-HR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endParaRPr lang="hr-HR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endParaRPr lang="hr-HR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endParaRPr lang="hr-HR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endParaRPr lang="hr-HR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hr-HR" sz="1000" baseline="300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  <a:r>
              <a:rPr lang="hr-HR" sz="10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C. Otto H. Han i A. K. Jain. Age estimation from face images: Human vs. machine performance. 2008. </a:t>
            </a:r>
          </a:p>
          <a:p>
            <a:endParaRPr lang="hr-HR" sz="2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endParaRPr lang="hr-HR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B83BC29-BAAC-F0FD-CB4F-9C6AA5B58DE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1531" y="3429000"/>
            <a:ext cx="4892888" cy="29216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40194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E95D8-5C57-B75C-2A6C-791ABD27F5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282128" y="140973"/>
            <a:ext cx="6674000" cy="1362800"/>
          </a:xfrm>
        </p:spPr>
        <p:txBody>
          <a:bodyPr/>
          <a:lstStyle/>
          <a:p>
            <a:r>
              <a:rPr lang="hr-HR" dirty="0"/>
              <a:t>Ideja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38B6BAC-419D-4B0D-21BC-F172F34FFB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408" y="2494466"/>
            <a:ext cx="7478565" cy="4583335"/>
          </a:xfrm>
        </p:spPr>
        <p:txBody>
          <a:bodyPr/>
          <a:lstStyle/>
          <a:p>
            <a:pPr marL="495300" indent="-342900">
              <a:buFont typeface="Arial" panose="020B0604020202020204" pitchFamily="34" charset="0"/>
              <a:buChar char="•"/>
            </a:pPr>
            <a:r>
              <a:rPr lang="hr-HR" dirty="0"/>
              <a:t>Problem:</a:t>
            </a:r>
          </a:p>
          <a:p>
            <a:pPr marL="952500" lvl="1" indent="-342900">
              <a:buFont typeface="Arial" panose="020B0604020202020204" pitchFamily="34" charset="0"/>
              <a:buChar char="•"/>
            </a:pPr>
            <a:r>
              <a:rPr lang="hr-HR" sz="1400" dirty="0"/>
              <a:t>Kako računalom predvidjeti starost osobe sa slike?</a:t>
            </a:r>
          </a:p>
          <a:p>
            <a:pPr marL="609600" lvl="1" indent="0"/>
            <a:endParaRPr lang="hr-HR" dirty="0"/>
          </a:p>
          <a:p>
            <a:pPr marL="495300" indent="-342900">
              <a:buFont typeface="Arial" panose="020B0604020202020204" pitchFamily="34" charset="0"/>
              <a:buChar char="•"/>
            </a:pPr>
            <a:r>
              <a:rPr lang="hr-HR" dirty="0"/>
              <a:t>Rješenje: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1400" dirty="0"/>
              <a:t>Izgradnja modela nadziranog strojnog učenja </a:t>
            </a:r>
          </a:p>
          <a:p>
            <a:pPr marL="457200" lvl="1" indent="0"/>
            <a:endParaRPr lang="hr-HR" dirty="0"/>
          </a:p>
          <a:p>
            <a:pPr marL="495300" indent="-342900">
              <a:buFont typeface="Arial" panose="020B0604020202020204" pitchFamily="34" charset="0"/>
              <a:buChar char="•"/>
            </a:pPr>
            <a:r>
              <a:rPr lang="hr-HR" dirty="0"/>
              <a:t>Za izgradnju modela nadziranog strojnog učenja trebaju nam: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1400" dirty="0"/>
              <a:t>Ulazni podatci (slike s označenim brojem godina)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1400" dirty="0"/>
              <a:t>Konvolucijske neuronske mreže </a:t>
            </a:r>
          </a:p>
          <a:p>
            <a:pPr marL="609600" lvl="1" indent="0"/>
            <a:endParaRPr lang="hr-HR" dirty="0"/>
          </a:p>
          <a:p>
            <a:pPr marL="495300" indent="-342900">
              <a:buFont typeface="Arial" panose="020B0604020202020204" pitchFamily="34" charset="0"/>
              <a:buChar char="•"/>
            </a:pPr>
            <a:r>
              <a:rPr lang="hr-HR" dirty="0"/>
              <a:t>Za testiranje modela trebaju nam: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1400" dirty="0"/>
              <a:t>Podatci koje model nije vidio tokom učenja (slike s označenim brojem godina)</a:t>
            </a:r>
          </a:p>
          <a:p>
            <a:pPr lvl="1"/>
            <a:endParaRPr lang="hr-HR" dirty="0"/>
          </a:p>
          <a:p>
            <a:endParaRPr lang="hr-HR" dirty="0"/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752644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BAFFE-2B68-4E12-BDD2-DBC3B4629B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235300" y="83768"/>
            <a:ext cx="6674000" cy="1362800"/>
          </a:xfrm>
        </p:spPr>
        <p:txBody>
          <a:bodyPr/>
          <a:lstStyle/>
          <a:p>
            <a:r>
              <a:rPr lang="hr-HR" dirty="0"/>
              <a:t>Strojno učenje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A931AB9-CEFC-0CFA-3445-4C83BC3B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740" y="1862019"/>
            <a:ext cx="5662452" cy="4437777"/>
          </a:xfrm>
        </p:spPr>
        <p:txBody>
          <a:bodyPr/>
          <a:lstStyle/>
          <a:p>
            <a:pPr marL="495300" indent="-342900">
              <a:buFont typeface="Arial" panose="020B0604020202020204" pitchFamily="34" charset="0"/>
              <a:buChar char="•"/>
            </a:pPr>
            <a:r>
              <a:rPr lang="hr-HR" dirty="0"/>
              <a:t>Grana umjetna inteligencije temeljena na ideji da računala mogu učiti iz podataka, identificirati pravilnost u njima te donositi odluke uz minimalnu ljudsku intervencije</a:t>
            </a:r>
          </a:p>
          <a:p>
            <a:pPr marL="495300" indent="-342900">
              <a:buFont typeface="Arial" panose="020B0604020202020204" pitchFamily="34" charset="0"/>
              <a:buChar char="•"/>
            </a:pPr>
            <a:r>
              <a:rPr lang="hr-HR" dirty="0"/>
              <a:t>Pomoću algoritama i podataka oponaša načine na koje ljudi uče te tako rješava određene probleme </a:t>
            </a:r>
          </a:p>
          <a:p>
            <a:pPr marL="152400" indent="0"/>
            <a:endParaRPr lang="hr-HR" dirty="0"/>
          </a:p>
          <a:p>
            <a:pPr marL="495300" indent="-342900">
              <a:buFont typeface="Arial" panose="020B0604020202020204" pitchFamily="34" charset="0"/>
              <a:buChar char="•"/>
            </a:pPr>
            <a:r>
              <a:rPr lang="hr-HR" dirty="0"/>
              <a:t>Vrste: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1400" b="1" dirty="0">
                <a:solidFill>
                  <a:srgbClr val="C00000"/>
                </a:solidFill>
              </a:rPr>
              <a:t>Nadzirano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r-HR" dirty="0">
                <a:solidFill>
                  <a:srgbClr val="C00000"/>
                </a:solidFill>
              </a:rPr>
              <a:t>Klasifikacija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r-HR" dirty="0">
                <a:solidFill>
                  <a:srgbClr val="C00000"/>
                </a:solidFill>
              </a:rPr>
              <a:t>Regresija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1400" dirty="0"/>
              <a:t>Nenadzirano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1400" dirty="0"/>
              <a:t>Polunadzirano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sz="1400" dirty="0"/>
              <a:t>Podržano </a:t>
            </a:r>
          </a:p>
          <a:p>
            <a:pPr marL="609600" lvl="1" indent="0"/>
            <a:endParaRPr lang="hr-HR" dirty="0"/>
          </a:p>
          <a:p>
            <a:pPr lvl="1"/>
            <a:endParaRPr lang="hr-HR" dirty="0"/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495025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88D3BBC-402F-E55D-C1A9-197DBB264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786" y="667219"/>
            <a:ext cx="7407292" cy="47197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3A9F41-C1C7-5F49-2857-93E4DE15E7A8}"/>
              </a:ext>
            </a:extLst>
          </p:cNvPr>
          <p:cNvSpPr txBox="1"/>
          <p:nvPr/>
        </p:nvSpPr>
        <p:spPr>
          <a:xfrm>
            <a:off x="4187466" y="5585522"/>
            <a:ext cx="6102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2400" lvl="0">
              <a:buClr>
                <a:srgbClr val="434343"/>
              </a:buClr>
              <a:buSzPts val="1200"/>
            </a:pPr>
            <a:r>
              <a:rPr lang="hr-HR" dirty="0">
                <a:solidFill>
                  <a:srgbClr val="434343"/>
                </a:solidFill>
                <a:latin typeface="Roboto Condensed Light"/>
                <a:ea typeface="Roboto Condensed Light"/>
                <a:sym typeface="Roboto Condensed Light"/>
              </a:rPr>
              <a:t>Primjer treniranja modela nadziranog učenja  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03641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DC9EE8D-CF49-75F9-5256-A6AFDD5F2038}"/>
              </a:ext>
            </a:extLst>
          </p:cNvPr>
          <p:cNvSpPr txBox="1"/>
          <p:nvPr/>
        </p:nvSpPr>
        <p:spPr>
          <a:xfrm>
            <a:off x="3474959" y="5485517"/>
            <a:ext cx="5387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04800" algn="ctr">
              <a:buClr>
                <a:srgbClr val="434343"/>
              </a:buClr>
              <a:buSzPts val="1200"/>
            </a:pPr>
            <a:r>
              <a:rPr lang="hr-HR" dirty="0">
                <a:solidFill>
                  <a:srgbClr val="434343"/>
                </a:solidFill>
                <a:latin typeface="Roboto Condensed Light"/>
                <a:ea typeface="Roboto Condensed Light"/>
                <a:sym typeface="Roboto Condensed Light"/>
              </a:rPr>
              <a:t>Faza testiranja modela nadziranog učenja  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6B2E1A6C-870F-8A5B-154A-F3BFA020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341" y="778060"/>
            <a:ext cx="9173317" cy="44531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76246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D2537E-1AF2-1E53-2399-630F4B99DF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773" y="264000"/>
            <a:ext cx="8859895" cy="1261600"/>
          </a:xfrm>
        </p:spPr>
        <p:txBody>
          <a:bodyPr/>
          <a:lstStyle/>
          <a:p>
            <a:pPr algn="l"/>
            <a:r>
              <a:rPr lang="hr-HR" sz="4800" dirty="0"/>
              <a:t>Konvolucijske neuronske mreže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26D83B-AA43-54B2-C512-93E76951706F}"/>
              </a:ext>
            </a:extLst>
          </p:cNvPr>
          <p:cNvSpPr txBox="1"/>
          <p:nvPr/>
        </p:nvSpPr>
        <p:spPr>
          <a:xfrm>
            <a:off x="377686" y="1361661"/>
            <a:ext cx="9934713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5300" lvl="0" indent="-342900">
              <a:buClr>
                <a:srgbClr val="434343"/>
              </a:buClr>
              <a:buSzPts val="1200"/>
              <a:buFont typeface="Arial" panose="020B0604020202020204" pitchFamily="34" charset="0"/>
              <a:buChar char="•"/>
            </a:pPr>
            <a:r>
              <a:rPr lang="hr-HR" sz="1867" dirty="0">
                <a:solidFill>
                  <a:srgbClr val="434343"/>
                </a:solidFill>
                <a:latin typeface="Roboto Condensed Light"/>
                <a:ea typeface="Roboto Condensed Light"/>
                <a:sym typeface="Roboto Condensed Light"/>
              </a:rPr>
              <a:t>Neuronske mreže</a:t>
            </a:r>
          </a:p>
          <a:p>
            <a:pPr marL="914400" lvl="1" indent="-304800">
              <a:buClr>
                <a:srgbClr val="434343"/>
              </a:buClr>
              <a:buSzPts val="1200"/>
              <a:buFont typeface="Arial" panose="020B0604020202020204" pitchFamily="34" charset="0"/>
              <a:buChar char="•"/>
            </a:pPr>
            <a:r>
              <a:rPr lang="hr-HR" dirty="0">
                <a:solidFill>
                  <a:srgbClr val="434343"/>
                </a:solidFill>
                <a:latin typeface="Roboto Condensed Light"/>
                <a:ea typeface="Roboto Condensed Light"/>
                <a:sym typeface="Roboto Condensed Light"/>
              </a:rPr>
              <a:t>Mreže sačinjene od slojeva u kojima se nalaze grupirani neuroni koji rade po uzoru na biološki neuron</a:t>
            </a:r>
          </a:p>
          <a:p>
            <a:pPr marL="914400" lvl="1" indent="-304800">
              <a:buClr>
                <a:srgbClr val="434343"/>
              </a:buClr>
              <a:buSzPts val="1200"/>
              <a:buFont typeface="Arial" panose="020B0604020202020204" pitchFamily="34" charset="0"/>
              <a:buChar char="•"/>
            </a:pPr>
            <a:r>
              <a:rPr lang="hr-HR" dirty="0">
                <a:solidFill>
                  <a:srgbClr val="434343"/>
                </a:solidFill>
                <a:latin typeface="Roboto Condensed Light"/>
                <a:ea typeface="Roboto Condensed Light"/>
                <a:sym typeface="Roboto Condensed Light"/>
              </a:rPr>
              <a:t>Uloga slojeva je transformiranje ulaznih 3D podataka u izlazne podatke pomoću prijenosnih funkcija </a:t>
            </a:r>
          </a:p>
          <a:p>
            <a:pPr marL="914400" lvl="1" indent="-304800">
              <a:buClr>
                <a:srgbClr val="434343"/>
              </a:buClr>
              <a:buSzPts val="1200"/>
              <a:buFont typeface="Arial" panose="020B0604020202020204" pitchFamily="34" charset="0"/>
              <a:buChar char="•"/>
            </a:pPr>
            <a:endParaRPr lang="hr-HR" sz="1200" dirty="0">
              <a:solidFill>
                <a:srgbClr val="434343"/>
              </a:solidFill>
              <a:latin typeface="Roboto Condensed Light"/>
              <a:ea typeface="Roboto Condensed Light"/>
              <a:sym typeface="Roboto Condensed Light"/>
            </a:endParaRP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14B789E0-0ACA-E45D-F818-3DF614A7D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308" y="3642635"/>
            <a:ext cx="4206719" cy="22469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FEEB51F4-7A96-A611-9680-D2131A4A8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57" y="2648937"/>
            <a:ext cx="5212851" cy="3337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7E49ABC-F403-F45A-4690-6B988A837624}"/>
              </a:ext>
            </a:extLst>
          </p:cNvPr>
          <p:cNvSpPr txBox="1"/>
          <p:nvPr/>
        </p:nvSpPr>
        <p:spPr>
          <a:xfrm>
            <a:off x="6355852" y="6087982"/>
            <a:ext cx="5357191" cy="553998"/>
          </a:xfrm>
          <a:prstGeom prst="rect">
            <a:avLst/>
          </a:prstGeom>
          <a:solidFill>
            <a:srgbClr val="E7E7E7"/>
          </a:solidFill>
        </p:spPr>
        <p:txBody>
          <a:bodyPr wrap="square" rtlCol="0">
            <a:spAutoFit/>
          </a:bodyPr>
          <a:lstStyle/>
          <a:p>
            <a:pPr marL="609600" lvl="1">
              <a:buClr>
                <a:srgbClr val="434343"/>
              </a:buClr>
              <a:buSzPts val="1200"/>
            </a:pPr>
            <a:r>
              <a:rPr lang="hr-HR" sz="1000" noProof="1">
                <a:solidFill>
                  <a:srgbClr val="434343"/>
                </a:solidFill>
                <a:latin typeface="Roboto Condensed Light"/>
                <a:ea typeface="Roboto Condensed Light"/>
                <a:sym typeface="Roboto Condensed Light"/>
              </a:rPr>
              <a:t>J. Šnajder, B. Dalbelo Bašić, M. Čupić. Umjetne neuronske mreže. 2013. URL: https://www.fer.unizg.hr/_download/repository/UmjetneNeuronskeMreze.pdf </a:t>
            </a:r>
          </a:p>
          <a:p>
            <a:endParaRPr lang="hr-HR" sz="1000" noProof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22D3DF-C8F9-5FCF-7F7A-87DE406E8B82}"/>
              </a:ext>
            </a:extLst>
          </p:cNvPr>
          <p:cNvSpPr txBox="1"/>
          <p:nvPr/>
        </p:nvSpPr>
        <p:spPr>
          <a:xfrm>
            <a:off x="478957" y="6184572"/>
            <a:ext cx="66847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000" noProof="1">
                <a:solidFill>
                  <a:srgbClr val="434343"/>
                </a:solidFill>
                <a:latin typeface="Roboto Condensed Light"/>
                <a:ea typeface="Roboto Condensed Light"/>
                <a:sym typeface="Roboto Condensed Light"/>
              </a:rPr>
              <a:t>A. Dertat. Applied Deep Learning - Part 1: Artificial Neural Networks. 2017. URL: https://towardsdatascience.com/applied-deep-learning-part-1-artificial- neural-networks-d7834f67a4f6. </a:t>
            </a:r>
          </a:p>
          <a:p>
            <a:endParaRPr lang="hr-HR" sz="1000" noProof="1"/>
          </a:p>
        </p:txBody>
      </p:sp>
    </p:spTree>
    <p:extLst>
      <p:ext uri="{BB962C8B-B14F-4D97-AF65-F5344CB8AC3E}">
        <p14:creationId xmlns:p14="http://schemas.microsoft.com/office/powerpoint/2010/main" val="3040248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D2537E-1AF2-1E53-2399-630F4B99DF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773" y="264000"/>
            <a:ext cx="8859895" cy="1261600"/>
          </a:xfrm>
        </p:spPr>
        <p:txBody>
          <a:bodyPr/>
          <a:lstStyle/>
          <a:p>
            <a:pPr algn="l"/>
            <a:r>
              <a:rPr lang="hr-HR" sz="4800" dirty="0"/>
              <a:t>Konvolucijske neuronske mreže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26D83B-AA43-54B2-C512-93E76951706F}"/>
              </a:ext>
            </a:extLst>
          </p:cNvPr>
          <p:cNvSpPr txBox="1"/>
          <p:nvPr/>
        </p:nvSpPr>
        <p:spPr>
          <a:xfrm>
            <a:off x="377687" y="1361661"/>
            <a:ext cx="9481930" cy="77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5300" lvl="0" indent="-342900">
              <a:buClr>
                <a:srgbClr val="434343"/>
              </a:buClr>
              <a:buSzPts val="1200"/>
              <a:buFont typeface="Arial" panose="020B0604020202020204" pitchFamily="34" charset="0"/>
              <a:buChar char="•"/>
            </a:pPr>
            <a:r>
              <a:rPr lang="hr-HR" sz="1867" dirty="0">
                <a:solidFill>
                  <a:srgbClr val="434343"/>
                </a:solidFill>
                <a:latin typeface="Roboto Condensed Light"/>
                <a:ea typeface="Roboto Condensed Light"/>
                <a:sym typeface="Roboto Condensed Light"/>
              </a:rPr>
              <a:t>Konvolucijske neuronske mreže</a:t>
            </a:r>
          </a:p>
          <a:p>
            <a:pPr marL="914400" lvl="1" indent="-304800">
              <a:buClr>
                <a:srgbClr val="434343"/>
              </a:buClr>
              <a:buSzPts val="1200"/>
              <a:buFont typeface="Arial" panose="020B0604020202020204" pitchFamily="34" charset="0"/>
              <a:buChar char="•"/>
            </a:pPr>
            <a:r>
              <a:rPr lang="hr-HR" dirty="0">
                <a:solidFill>
                  <a:srgbClr val="434343"/>
                </a:solidFill>
                <a:latin typeface="Roboto Condensed Light"/>
                <a:ea typeface="Roboto Condensed Light"/>
                <a:sym typeface="Roboto Condensed Light"/>
              </a:rPr>
              <a:t>Vrsta neuronske mreže koja u sebi ima barem jedan konvolucijski sloj </a:t>
            </a:r>
          </a:p>
          <a:p>
            <a:pPr marL="914400" lvl="1" indent="-304800">
              <a:buClr>
                <a:srgbClr val="434343"/>
              </a:buClr>
              <a:buSzPts val="1200"/>
              <a:buFont typeface="Arial" panose="020B0604020202020204" pitchFamily="34" charset="0"/>
              <a:buChar char="•"/>
            </a:pPr>
            <a:endParaRPr lang="hr-HR" sz="1200" dirty="0">
              <a:solidFill>
                <a:srgbClr val="434343"/>
              </a:solidFill>
              <a:latin typeface="Roboto Condensed Light"/>
              <a:ea typeface="Roboto Condensed Light"/>
              <a:sym typeface="Roboto Condensed 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890B25-0CE9-BBED-4836-3AF87123AD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36" t="8978" r="6725" b="12580"/>
          <a:stretch/>
        </p:blipFill>
        <p:spPr>
          <a:xfrm>
            <a:off x="642988" y="2353079"/>
            <a:ext cx="7525899" cy="36112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69726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545FB-FA72-5FB0-6AB0-B524D6765D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765" y="137174"/>
            <a:ext cx="8972900" cy="1261600"/>
          </a:xfrm>
        </p:spPr>
        <p:txBody>
          <a:bodyPr/>
          <a:lstStyle/>
          <a:p>
            <a:pPr algn="l"/>
            <a:r>
              <a:rPr lang="hr-HR" sz="4800" dirty="0"/>
              <a:t>Arhitektura neuronske mreže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416E319-405A-6901-248A-4065EE21F9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245" y="1479670"/>
            <a:ext cx="5019869" cy="1608969"/>
          </a:xfrm>
        </p:spPr>
        <p:txBody>
          <a:bodyPr/>
          <a:lstStyle/>
          <a:p>
            <a:pPr marL="323850" indent="-171450" algn="l">
              <a:buFont typeface="Arial" panose="020B0604020202020204" pitchFamily="34" charset="0"/>
              <a:buChar char="•"/>
            </a:pPr>
            <a:r>
              <a:rPr lang="hr-HR" sz="1870" dirty="0"/>
              <a:t>Aktivacijske (prijenosne) funkcije: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hr-HR" sz="1400" dirty="0"/>
              <a:t>Za klasifikacijski model: </a:t>
            </a:r>
            <a:r>
              <a:rPr lang="en-GB" sz="1400" dirty="0"/>
              <a:t>Softmax 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hr-HR" sz="1400" dirty="0"/>
              <a:t>Za regresijski model: - </a:t>
            </a:r>
          </a:p>
          <a:p>
            <a:pPr lvl="1" algn="l">
              <a:buFont typeface="Arial" panose="020B0604020202020204" pitchFamily="34" charset="0"/>
              <a:buChar char="•"/>
            </a:pPr>
            <a:endParaRPr lang="hr-HR" dirty="0"/>
          </a:p>
          <a:p>
            <a:pPr marL="323850" indent="-171450" algn="l">
              <a:buFont typeface="Arial" panose="020B0604020202020204" pitchFamily="34" charset="0"/>
              <a:buChar char="•"/>
            </a:pPr>
            <a:r>
              <a:rPr lang="hr-HR" sz="1870" dirty="0"/>
              <a:t>Slojevi mreže:</a:t>
            </a:r>
          </a:p>
          <a:p>
            <a:pPr marL="152400" indent="0" algn="l"/>
            <a:endParaRPr lang="hr-HR" dirty="0"/>
          </a:p>
        </p:txBody>
      </p:sp>
      <p:pic>
        <p:nvPicPr>
          <p:cNvPr id="6" name="Picture 5" descr="A picture containing text, electronics, calculator&#10;&#10;Description automatically generated">
            <a:extLst>
              <a:ext uri="{FF2B5EF4-FFF2-40B4-BE49-F238E27FC236}">
                <a16:creationId xmlns:a16="http://schemas.microsoft.com/office/drawing/2014/main" id="{A0675949-DDC6-49B8-F915-DFDC510FB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35" y="3546694"/>
            <a:ext cx="3433096" cy="18944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637BFAC-CDB5-194F-53FF-A3E641F03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906" y="3546695"/>
            <a:ext cx="4273740" cy="18944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7F3A31C4-5D03-2186-DE74-A42F13C79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6542" y="3518491"/>
            <a:ext cx="2900277" cy="19226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D2687B9-5D28-2FCD-F341-D4DF7BB90B03}"/>
              </a:ext>
            </a:extLst>
          </p:cNvPr>
          <p:cNvSpPr txBox="1"/>
          <p:nvPr/>
        </p:nvSpPr>
        <p:spPr>
          <a:xfrm>
            <a:off x="1197766" y="5597584"/>
            <a:ext cx="2683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2400" lvl="0">
              <a:buClr>
                <a:srgbClr val="434343"/>
              </a:buClr>
              <a:buSzPts val="900"/>
            </a:pPr>
            <a:r>
              <a:rPr lang="hr-HR" dirty="0">
                <a:solidFill>
                  <a:srgbClr val="434343"/>
                </a:solidFill>
                <a:latin typeface="Roboto Condensed Light"/>
                <a:ea typeface="Roboto Condensed Light"/>
                <a:sym typeface="Roboto Condensed Light"/>
              </a:rPr>
              <a:t>(1) konvolucijski sloj </a:t>
            </a:r>
          </a:p>
          <a:p>
            <a:endParaRPr lang="hr-H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27753E-B851-6598-49BF-EF03B1E76BA4}"/>
              </a:ext>
            </a:extLst>
          </p:cNvPr>
          <p:cNvSpPr txBox="1"/>
          <p:nvPr/>
        </p:nvSpPr>
        <p:spPr>
          <a:xfrm>
            <a:off x="5505114" y="5566806"/>
            <a:ext cx="2355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2400" lvl="0">
              <a:buClr>
                <a:srgbClr val="434343"/>
              </a:buClr>
              <a:buSzPts val="900"/>
            </a:pPr>
            <a:r>
              <a:rPr lang="hr-HR" dirty="0">
                <a:solidFill>
                  <a:srgbClr val="434343"/>
                </a:solidFill>
                <a:latin typeface="Roboto Condensed Light"/>
                <a:ea typeface="Roboto Condensed Light"/>
                <a:sym typeface="Roboto Condensed Light"/>
              </a:rPr>
              <a:t>(2) sloj sažimanja </a:t>
            </a:r>
          </a:p>
          <a:p>
            <a:endParaRPr lang="hr-H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4AC044-8F9F-A88E-D8E2-FA228742B592}"/>
              </a:ext>
            </a:extLst>
          </p:cNvPr>
          <p:cNvSpPr txBox="1"/>
          <p:nvPr/>
        </p:nvSpPr>
        <p:spPr>
          <a:xfrm>
            <a:off x="8877199" y="5597584"/>
            <a:ext cx="4234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2400" lvl="0">
              <a:buClr>
                <a:srgbClr val="434343"/>
              </a:buClr>
              <a:buSzPts val="900"/>
            </a:pPr>
            <a:r>
              <a:rPr lang="hr-HR" dirty="0">
                <a:solidFill>
                  <a:srgbClr val="434343"/>
                </a:solidFill>
                <a:latin typeface="Roboto Condensed Light"/>
                <a:ea typeface="Roboto Condensed Light"/>
                <a:sym typeface="Roboto Condensed Light"/>
              </a:rPr>
              <a:t>(3) potpuno povezani sloj 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491383532"/>
      </p:ext>
    </p:extLst>
  </p:cSld>
  <p:clrMapOvr>
    <a:masterClrMapping/>
  </p:clrMapOvr>
</p:sld>
</file>

<file path=ppt/theme/theme1.xml><?xml version="1.0" encoding="utf-8"?>
<a:theme xmlns:a="http://schemas.openxmlformats.org/drawingml/2006/main" name="Machine Learning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EA27"/>
      </a:accent1>
      <a:accent2>
        <a:srgbClr val="26EAB8"/>
      </a:accent2>
      <a:accent3>
        <a:srgbClr val="2776EA"/>
      </a:accent3>
      <a:accent4>
        <a:srgbClr val="E99B27"/>
      </a:accent4>
      <a:accent5>
        <a:srgbClr val="EA4827"/>
      </a:accent5>
      <a:accent6>
        <a:srgbClr val="8027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Machine Learning Infographics by Slidesgo</Template>
  <TotalTime>2875</TotalTime>
  <Words>869</Words>
  <Application>Microsoft Macintosh PowerPoint</Application>
  <PresentationFormat>Widescreen</PresentationFormat>
  <Paragraphs>135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19</vt:i4>
      </vt:variant>
    </vt:vector>
  </HeadingPairs>
  <TitlesOfParts>
    <vt:vector size="37" baseType="lpstr">
      <vt:lpstr>Arial</vt:lpstr>
      <vt:lpstr>Calibri</vt:lpstr>
      <vt:lpstr>Exo 2</vt:lpstr>
      <vt:lpstr>Fira Sans Extra Condensed</vt:lpstr>
      <vt:lpstr>Fira Sans Extra Condensed Medium</vt:lpstr>
      <vt:lpstr>Fira Sans Extra Condensed SemiBold</vt:lpstr>
      <vt:lpstr>Nunito Light</vt:lpstr>
      <vt:lpstr>Proxima Nova</vt:lpstr>
      <vt:lpstr>Proxima Nova Semibold</vt:lpstr>
      <vt:lpstr>Roboto</vt:lpstr>
      <vt:lpstr>Roboto Condensed</vt:lpstr>
      <vt:lpstr>Roboto Condensed Light</vt:lpstr>
      <vt:lpstr>Roboto Light</vt:lpstr>
      <vt:lpstr>Machine Learning Infographics by Slidesgo</vt:lpstr>
      <vt:lpstr>Slidesgo Final Pages</vt:lpstr>
      <vt:lpstr>Tech Newsletter XL by Slidesgo</vt:lpstr>
      <vt:lpstr>1_SlidesGo Final Pages</vt:lpstr>
      <vt:lpstr>2_Slidesgo Final Pages</vt:lpstr>
      <vt:lpstr>PREDVIĐANJE STAROSTI KORIŠTENJEM NEURONSKIH MREŽA </vt:lpstr>
      <vt:lpstr>Motivacija </vt:lpstr>
      <vt:lpstr>Ideja </vt:lpstr>
      <vt:lpstr>Strojno učenje</vt:lpstr>
      <vt:lpstr>PowerPoint Presentation</vt:lpstr>
      <vt:lpstr>PowerPoint Presentation</vt:lpstr>
      <vt:lpstr>Konvolucijske neuronske mreže </vt:lpstr>
      <vt:lpstr>Konvolucijske neuronske mreže </vt:lpstr>
      <vt:lpstr>Arhitektura neuronske mreže </vt:lpstr>
      <vt:lpstr>Prikupljanje i obrada podataka</vt:lpstr>
      <vt:lpstr>PowerPoint Presentation</vt:lpstr>
      <vt:lpstr>Rezultati klasifikacijskog modela</vt:lpstr>
      <vt:lpstr>PowerPoint Presentation</vt:lpstr>
      <vt:lpstr>Rezultati regresijskog modela</vt:lpstr>
      <vt:lpstr>Usporedba rezultata </vt:lpstr>
      <vt:lpstr>Primjer rada implementiranih modela na pojedinačnim slikama4 </vt:lpstr>
      <vt:lpstr>PowerPoint Presentation</vt:lpstr>
      <vt:lpstr>Zaključak</vt:lpstr>
      <vt:lpstr>HVALA NA PAŽNJI!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PREDVIĐANJE STAROSTI KORIŠTENJEM NEURONSKIH MREŽA </dc:title>
  <dc:creator>Nina Anić</dc:creator>
  <cp:lastModifiedBy>Nina Anić</cp:lastModifiedBy>
  <cp:revision>145</cp:revision>
  <dcterms:created xsi:type="dcterms:W3CDTF">2022-07-09T08:06:31Z</dcterms:created>
  <dcterms:modified xsi:type="dcterms:W3CDTF">2022-07-11T08:02:21Z</dcterms:modified>
</cp:coreProperties>
</file>